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
  </p:notesMasterIdLst>
  <p:sldIdLst>
    <p:sldId id="285" r:id="rId2"/>
    <p:sldId id="289" r:id="rId3"/>
    <p:sldId id="288" r:id="rId4"/>
    <p:sldId id="293" r:id="rId5"/>
    <p:sldId id="291" r:id="rId6"/>
    <p:sldId id="290" r:id="rId7"/>
    <p:sldId id="292" r:id="rId8"/>
    <p:sldId id="295" r:id="rId9"/>
    <p:sldId id="297" r:id="rId10"/>
    <p:sldId id="298" r:id="rId11"/>
    <p:sldId id="299" r:id="rId12"/>
    <p:sldId id="300" r:id="rId13"/>
    <p:sldId id="301" r:id="rId14"/>
    <p:sldId id="302" r:id="rId15"/>
    <p:sldId id="303" r:id="rId16"/>
    <p:sldId id="304" r:id="rId17"/>
    <p:sldId id="296" r:id="rId18"/>
    <p:sldId id="305" r:id="rId19"/>
    <p:sldId id="307" r:id="rId20"/>
    <p:sldId id="308" r:id="rId21"/>
    <p:sldId id="306" r:id="rId22"/>
    <p:sldId id="309" r:id="rId23"/>
    <p:sldId id="310" r:id="rId24"/>
    <p:sldId id="311" r:id="rId25"/>
    <p:sldId id="312" r:id="rId26"/>
    <p:sldId id="313" r:id="rId27"/>
    <p:sldId id="316" r:id="rId28"/>
    <p:sldId id="317" r:id="rId29"/>
    <p:sldId id="318" r:id="rId30"/>
    <p:sldId id="314" r:id="rId31"/>
    <p:sldId id="319" r:id="rId32"/>
    <p:sldId id="320" r:id="rId33"/>
    <p:sldId id="356" r:id="rId34"/>
    <p:sldId id="321" r:id="rId35"/>
    <p:sldId id="323" r:id="rId36"/>
    <p:sldId id="324" r:id="rId37"/>
    <p:sldId id="325" r:id="rId38"/>
    <p:sldId id="326" r:id="rId39"/>
    <p:sldId id="327" r:id="rId40"/>
    <p:sldId id="331" r:id="rId41"/>
    <p:sldId id="332" r:id="rId42"/>
    <p:sldId id="329" r:id="rId43"/>
    <p:sldId id="328" r:id="rId44"/>
    <p:sldId id="333" r:id="rId45"/>
    <p:sldId id="334" r:id="rId46"/>
    <p:sldId id="338" r:id="rId47"/>
    <p:sldId id="335" r:id="rId48"/>
    <p:sldId id="336" r:id="rId49"/>
    <p:sldId id="339" r:id="rId50"/>
    <p:sldId id="337" r:id="rId51"/>
    <p:sldId id="340" r:id="rId52"/>
    <p:sldId id="341" r:id="rId53"/>
    <p:sldId id="342" r:id="rId54"/>
    <p:sldId id="343" r:id="rId55"/>
    <p:sldId id="344" r:id="rId56"/>
    <p:sldId id="350" r:id="rId57"/>
    <p:sldId id="345" r:id="rId58"/>
    <p:sldId id="346" r:id="rId59"/>
    <p:sldId id="347" r:id="rId60"/>
    <p:sldId id="351" r:id="rId61"/>
    <p:sldId id="353" r:id="rId62"/>
    <p:sldId id="352" r:id="rId63"/>
    <p:sldId id="348" r:id="rId64"/>
    <p:sldId id="355" r:id="rId65"/>
    <p:sldId id="349" r:id="rId66"/>
    <p:sldId id="354"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711937CB-9E7E-49C0-8D3D-0FD57513B693}">
          <p14:sldIdLst>
            <p14:sldId id="285"/>
          </p14:sldIdLst>
        </p14:section>
        <p14:section name="Part A" id="{38741B55-5073-4BD9-8C6B-13109E54A4D9}">
          <p14:sldIdLst>
            <p14:sldId id="289"/>
            <p14:sldId id="288"/>
            <p14:sldId id="293"/>
          </p14:sldIdLst>
        </p14:section>
        <p14:section name="Part A: Exploratory Data Analysis" id="{11B3382A-2EFA-4914-9FF5-A73020C83A38}">
          <p14:sldIdLst>
            <p14:sldId id="291"/>
            <p14:sldId id="290"/>
            <p14:sldId id="292"/>
            <p14:sldId id="295"/>
            <p14:sldId id="297"/>
            <p14:sldId id="298"/>
            <p14:sldId id="299"/>
            <p14:sldId id="300"/>
          </p14:sldIdLst>
        </p14:section>
        <p14:section name="Part A: Feature Engineering" id="{C0082536-1816-473F-BD35-55DC75429B6C}">
          <p14:sldIdLst>
            <p14:sldId id="301"/>
            <p14:sldId id="302"/>
            <p14:sldId id="303"/>
            <p14:sldId id="304"/>
            <p14:sldId id="296"/>
            <p14:sldId id="305"/>
            <p14:sldId id="307"/>
          </p14:sldIdLst>
        </p14:section>
        <p14:section name="Part A: Model Selection" id="{8D251F0C-E812-4774-82FE-0BBF3BB53BB7}">
          <p14:sldIdLst>
            <p14:sldId id="308"/>
            <p14:sldId id="306"/>
            <p14:sldId id="309"/>
            <p14:sldId id="310"/>
            <p14:sldId id="311"/>
          </p14:sldIdLst>
        </p14:section>
        <p14:section name="Part A: Hyperparameter Tuning" id="{852619A4-9F44-4911-B826-F44F6FAF1BD2}">
          <p14:sldIdLst>
            <p14:sldId id="312"/>
            <p14:sldId id="313"/>
            <p14:sldId id="316"/>
          </p14:sldIdLst>
        </p14:section>
        <p14:section name="Part A: Model Evaluation" id="{8CD331D3-CD68-4BBD-ADDF-B1BAD34DC199}">
          <p14:sldIdLst>
            <p14:sldId id="317"/>
            <p14:sldId id="318"/>
            <p14:sldId id="314"/>
            <p14:sldId id="319"/>
            <p14:sldId id="320"/>
            <p14:sldId id="356"/>
          </p14:sldIdLst>
        </p14:section>
        <p14:section name="Part B: Regression" id="{43FDEE23-34C7-40E0-AB31-CA03FEB034CD}">
          <p14:sldIdLst>
            <p14:sldId id="321"/>
            <p14:sldId id="323"/>
            <p14:sldId id="324"/>
            <p14:sldId id="325"/>
            <p14:sldId id="326"/>
            <p14:sldId id="327"/>
            <p14:sldId id="331"/>
            <p14:sldId id="332"/>
            <p14:sldId id="329"/>
            <p14:sldId id="328"/>
            <p14:sldId id="333"/>
            <p14:sldId id="334"/>
          </p14:sldIdLst>
        </p14:section>
        <p14:section name="Part B: Feature Engineering" id="{1D49D78D-4BE8-4565-9626-B85D1838C964}">
          <p14:sldIdLst>
            <p14:sldId id="338"/>
            <p14:sldId id="335"/>
            <p14:sldId id="336"/>
            <p14:sldId id="339"/>
            <p14:sldId id="337"/>
            <p14:sldId id="340"/>
            <p14:sldId id="341"/>
          </p14:sldIdLst>
        </p14:section>
        <p14:section name="Part B: Model Selection" id="{151D8706-FCFF-4AEA-AC80-7E2792108902}">
          <p14:sldIdLst>
            <p14:sldId id="342"/>
            <p14:sldId id="343"/>
            <p14:sldId id="344"/>
          </p14:sldIdLst>
        </p14:section>
        <p14:section name="Part B: Hyperparameter Tuning" id="{3E001791-ACCF-4813-8A59-31519CBA684E}">
          <p14:sldIdLst>
            <p14:sldId id="350"/>
            <p14:sldId id="345"/>
            <p14:sldId id="346"/>
            <p14:sldId id="347"/>
          </p14:sldIdLst>
        </p14:section>
        <p14:section name="Part B: Model Evaluation" id="{7668DAB2-0686-4BF9-8196-471D9948CB1A}">
          <p14:sldIdLst>
            <p14:sldId id="351"/>
            <p14:sldId id="353"/>
            <p14:sldId id="352"/>
            <p14:sldId id="348"/>
            <p14:sldId id="355"/>
            <p14:sldId id="349"/>
            <p14:sldId id="3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 YU HOE" initials="TYH" lastIdx="1" clrIdx="0">
    <p:extLst>
      <p:ext uri="{19B8F6BF-5375-455C-9EA6-DF929625EA0E}">
        <p15:presenceInfo xmlns:p15="http://schemas.microsoft.com/office/powerpoint/2012/main" userId="TAN YU HO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445" autoAdjust="0"/>
  </p:normalViewPr>
  <p:slideViewPr>
    <p:cSldViewPr snapToGrid="0">
      <p:cViewPr varScale="1">
        <p:scale>
          <a:sx n="77" d="100"/>
          <a:sy n="77" d="100"/>
        </p:scale>
        <p:origin x="120" y="35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D77B8-8FD1-41B2-8436-A7831BB4E5E1}" type="datetimeFigureOut">
              <a:rPr lang="en-SG" smtClean="0"/>
              <a:t>4 Jun 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76080-5064-4B00-AA08-C93C2CF6068D}" type="slidenum">
              <a:rPr lang="en-SG" smtClean="0"/>
              <a:t>‹#›</a:t>
            </a:fld>
            <a:endParaRPr lang="en-SG"/>
          </a:p>
        </p:txBody>
      </p:sp>
    </p:spTree>
    <p:extLst>
      <p:ext uri="{BB962C8B-B14F-4D97-AF65-F5344CB8AC3E}">
        <p14:creationId xmlns:p14="http://schemas.microsoft.com/office/powerpoint/2010/main" val="3199214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1</a:t>
            </a:fld>
            <a:endParaRPr lang="en-SG"/>
          </a:p>
        </p:txBody>
      </p:sp>
    </p:spTree>
    <p:extLst>
      <p:ext uri="{BB962C8B-B14F-4D97-AF65-F5344CB8AC3E}">
        <p14:creationId xmlns:p14="http://schemas.microsoft.com/office/powerpoint/2010/main" val="2385497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18</a:t>
            </a:fld>
            <a:endParaRPr lang="en-SG"/>
          </a:p>
        </p:txBody>
      </p:sp>
    </p:spTree>
    <p:extLst>
      <p:ext uri="{BB962C8B-B14F-4D97-AF65-F5344CB8AC3E}">
        <p14:creationId xmlns:p14="http://schemas.microsoft.com/office/powerpoint/2010/main" val="3819427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20</a:t>
            </a:fld>
            <a:endParaRPr lang="en-SG"/>
          </a:p>
        </p:txBody>
      </p:sp>
    </p:spTree>
    <p:extLst>
      <p:ext uri="{BB962C8B-B14F-4D97-AF65-F5344CB8AC3E}">
        <p14:creationId xmlns:p14="http://schemas.microsoft.com/office/powerpoint/2010/main" val="2770690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21</a:t>
            </a:fld>
            <a:endParaRPr lang="en-SG"/>
          </a:p>
        </p:txBody>
      </p:sp>
    </p:spTree>
    <p:extLst>
      <p:ext uri="{BB962C8B-B14F-4D97-AF65-F5344CB8AC3E}">
        <p14:creationId xmlns:p14="http://schemas.microsoft.com/office/powerpoint/2010/main" val="2287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Source Sans Pro SemiBold" panose="020B0603030403020204" pitchFamily="34" charset="0"/>
                <a:ea typeface="Source Sans Pro SemiBold" panose="020B0603030403020204" pitchFamily="34" charset="0"/>
              </a:rPr>
              <a:t>I fitted the model through a pipeline, now I want to benchmark my model against a stupid baseline, Dummy Classifier.</a:t>
            </a:r>
          </a:p>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22</a:t>
            </a:fld>
            <a:endParaRPr lang="en-SG"/>
          </a:p>
        </p:txBody>
      </p:sp>
    </p:spTree>
    <p:extLst>
      <p:ext uri="{BB962C8B-B14F-4D97-AF65-F5344CB8AC3E}">
        <p14:creationId xmlns:p14="http://schemas.microsoft.com/office/powerpoint/2010/main" val="3793253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4D4D4"/>
                </a:solidFill>
                <a:effectLst/>
                <a:latin typeface="Consolas" panose="020B0609020204030204" pitchFamily="49" charset="0"/>
              </a:rPr>
              <a:t>DecisionTreeClassifier is performing very well with k-fold cross validation, with no false predictions</a:t>
            </a:r>
          </a:p>
          <a:p>
            <a:pPr algn="l">
              <a:buFont typeface="Arial" panose="020B0604020202020204" pitchFamily="34" charset="0"/>
              <a:buNone/>
            </a:pPr>
            <a:r>
              <a:rPr lang="en-US" b="0" i="0" dirty="0">
                <a:solidFill>
                  <a:srgbClr val="D4D4D4"/>
                </a:solidFill>
                <a:effectLst/>
                <a:latin typeface="Consolas" panose="020B0609020204030204" pitchFamily="49" charset="0"/>
              </a:rPr>
              <a:t>we can see the predictions made by the baseline are all over the place</a:t>
            </a:r>
          </a:p>
        </p:txBody>
      </p:sp>
      <p:sp>
        <p:nvSpPr>
          <p:cNvPr id="4" name="Slide Number Placeholder 3"/>
          <p:cNvSpPr>
            <a:spLocks noGrp="1"/>
          </p:cNvSpPr>
          <p:nvPr>
            <p:ph type="sldNum" sz="quarter" idx="5"/>
          </p:nvPr>
        </p:nvSpPr>
        <p:spPr/>
        <p:txBody>
          <a:bodyPr/>
          <a:lstStyle/>
          <a:p>
            <a:fld id="{97176080-5064-4B00-AA08-C93C2CF6068D}" type="slidenum">
              <a:rPr lang="en-SG" smtClean="0"/>
              <a:t>23</a:t>
            </a:fld>
            <a:endParaRPr lang="en-SG"/>
          </a:p>
        </p:txBody>
      </p:sp>
    </p:spTree>
    <p:extLst>
      <p:ext uri="{BB962C8B-B14F-4D97-AF65-F5344CB8AC3E}">
        <p14:creationId xmlns:p14="http://schemas.microsoft.com/office/powerpoint/2010/main" val="211437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4D4D4"/>
                </a:solidFill>
                <a:effectLst/>
                <a:latin typeface="Consolas" panose="020B0609020204030204" pitchFamily="49" charset="0"/>
              </a:rPr>
              <a:t>Dummy Classifier looks like it is underfitting with its very low accuracy score</a:t>
            </a:r>
          </a:p>
          <a:p>
            <a:pPr algn="l">
              <a:buFont typeface="Arial" panose="020B0604020202020204" pitchFamily="34" charset="0"/>
              <a:buNone/>
            </a:pPr>
            <a:r>
              <a:rPr lang="en-US" b="0" i="0" dirty="0">
                <a:solidFill>
                  <a:srgbClr val="D4D4D4"/>
                </a:solidFill>
                <a:effectLst/>
                <a:latin typeface="Consolas" panose="020B0609020204030204" pitchFamily="49" charset="0"/>
              </a:rPr>
              <a:t>Perfect fit for decision tree</a:t>
            </a:r>
          </a:p>
        </p:txBody>
      </p:sp>
      <p:sp>
        <p:nvSpPr>
          <p:cNvPr id="4" name="Slide Number Placeholder 3"/>
          <p:cNvSpPr>
            <a:spLocks noGrp="1"/>
          </p:cNvSpPr>
          <p:nvPr>
            <p:ph type="sldNum" sz="quarter" idx="5"/>
          </p:nvPr>
        </p:nvSpPr>
        <p:spPr/>
        <p:txBody>
          <a:bodyPr/>
          <a:lstStyle/>
          <a:p>
            <a:fld id="{97176080-5064-4B00-AA08-C93C2CF6068D}" type="slidenum">
              <a:rPr lang="en-SG" smtClean="0"/>
              <a:t>24</a:t>
            </a:fld>
            <a:endParaRPr lang="en-SG"/>
          </a:p>
        </p:txBody>
      </p:sp>
    </p:spTree>
    <p:extLst>
      <p:ext uri="{BB962C8B-B14F-4D97-AF65-F5344CB8AC3E}">
        <p14:creationId xmlns:p14="http://schemas.microsoft.com/office/powerpoint/2010/main" val="2819899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97176080-5064-4B00-AA08-C93C2CF6068D}" type="slidenum">
              <a:rPr lang="en-SG" smtClean="0"/>
              <a:t>25</a:t>
            </a:fld>
            <a:endParaRPr lang="en-SG"/>
          </a:p>
        </p:txBody>
      </p:sp>
    </p:spTree>
    <p:extLst>
      <p:ext uri="{BB962C8B-B14F-4D97-AF65-F5344CB8AC3E}">
        <p14:creationId xmlns:p14="http://schemas.microsoft.com/office/powerpoint/2010/main" val="232087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97176080-5064-4B00-AA08-C93C2CF6068D}" type="slidenum">
              <a:rPr lang="en-SG" smtClean="0"/>
              <a:t>26</a:t>
            </a:fld>
            <a:endParaRPr lang="en-SG"/>
          </a:p>
        </p:txBody>
      </p:sp>
    </p:spTree>
    <p:extLst>
      <p:ext uri="{BB962C8B-B14F-4D97-AF65-F5344CB8AC3E}">
        <p14:creationId xmlns:p14="http://schemas.microsoft.com/office/powerpoint/2010/main" val="2238042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4D4D4"/>
                </a:solidFill>
                <a:effectLst/>
                <a:latin typeface="Consolas" panose="020B0609020204030204" pitchFamily="49" charset="0"/>
              </a:rPr>
              <a:t>max_depth: we can see from 7 onwards the accuracy score reaches its peak and maintain its accuracy</a:t>
            </a:r>
          </a:p>
          <a:p>
            <a:pPr algn="l">
              <a:buFont typeface="Arial" panose="020B0604020202020204" pitchFamily="34" charset="0"/>
              <a:buNone/>
            </a:pPr>
            <a:r>
              <a:rPr lang="en-US" b="0" i="0" dirty="0" err="1">
                <a:solidFill>
                  <a:srgbClr val="D4D4D4"/>
                </a:solidFill>
                <a:effectLst/>
                <a:latin typeface="Consolas" panose="020B0609020204030204" pitchFamily="49" charset="0"/>
              </a:rPr>
              <a:t>max_leaf_node</a:t>
            </a:r>
            <a:r>
              <a:rPr lang="en-US" b="0" i="0" dirty="0">
                <a:solidFill>
                  <a:srgbClr val="D4D4D4"/>
                </a:solidFill>
                <a:effectLst/>
                <a:latin typeface="Consolas" panose="020B0609020204030204" pitchFamily="49" charset="0"/>
              </a:rPr>
              <a:t>: we can see that from 14 onwards the accuracy score reaches its peak and maintain its accuracy</a:t>
            </a:r>
          </a:p>
          <a:p>
            <a:pPr algn="l">
              <a:buFont typeface="Arial" panose="020B0604020202020204" pitchFamily="34" charset="0"/>
              <a:buNone/>
            </a:pPr>
            <a:r>
              <a:rPr lang="en-US" b="0" i="0" dirty="0">
                <a:solidFill>
                  <a:srgbClr val="D4D4D4"/>
                </a:solidFill>
                <a:effectLst/>
                <a:latin typeface="Consolas" panose="020B0609020204030204" pitchFamily="49" charset="0"/>
              </a:rPr>
              <a:t>criterion: </a:t>
            </a:r>
            <a:r>
              <a:rPr lang="en-US" b="0" i="0" dirty="0" err="1">
                <a:solidFill>
                  <a:srgbClr val="D4D4D4"/>
                </a:solidFill>
                <a:effectLst/>
                <a:latin typeface="Consolas" panose="020B0609020204030204" pitchFamily="49" charset="0"/>
              </a:rPr>
              <a:t>gini</a:t>
            </a:r>
            <a:r>
              <a:rPr lang="en-US" b="0" i="0" dirty="0">
                <a:solidFill>
                  <a:srgbClr val="D4D4D4"/>
                </a:solidFill>
                <a:effectLst/>
                <a:latin typeface="Consolas" panose="020B0609020204030204" pitchFamily="49" charset="0"/>
              </a:rPr>
              <a:t> is better than entropy in terms of accuracy</a:t>
            </a:r>
          </a:p>
          <a:p>
            <a:pPr algn="l">
              <a:buFont typeface="Arial" panose="020B0604020202020204" pitchFamily="34" charset="0"/>
              <a:buNone/>
            </a:pPr>
            <a:r>
              <a:rPr lang="en-US" b="0" i="0" dirty="0">
                <a:solidFill>
                  <a:srgbClr val="D4D4D4"/>
                </a:solidFill>
                <a:effectLst/>
                <a:latin typeface="Consolas" panose="020B0609020204030204" pitchFamily="49" charset="0"/>
              </a:rPr>
              <a:t>max_feature: very varying results based on the number of features, there are two instances where accuracy score peaks, 10 and 16</a:t>
            </a:r>
          </a:p>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27</a:t>
            </a:fld>
            <a:endParaRPr lang="en-SG"/>
          </a:p>
        </p:txBody>
      </p:sp>
    </p:spTree>
    <p:extLst>
      <p:ext uri="{BB962C8B-B14F-4D97-AF65-F5344CB8AC3E}">
        <p14:creationId xmlns:p14="http://schemas.microsoft.com/office/powerpoint/2010/main" val="761917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4D4D4"/>
                </a:solidFill>
                <a:effectLst/>
                <a:latin typeface="Consolas" panose="020B0609020204030204" pitchFamily="49" charset="0"/>
              </a:rPr>
              <a:t>Model makes no error</a:t>
            </a:r>
          </a:p>
        </p:txBody>
      </p:sp>
      <p:sp>
        <p:nvSpPr>
          <p:cNvPr id="4" name="Slide Number Placeholder 3"/>
          <p:cNvSpPr>
            <a:spLocks noGrp="1"/>
          </p:cNvSpPr>
          <p:nvPr>
            <p:ph type="sldNum" sz="quarter" idx="5"/>
          </p:nvPr>
        </p:nvSpPr>
        <p:spPr/>
        <p:txBody>
          <a:bodyPr/>
          <a:lstStyle/>
          <a:p>
            <a:fld id="{97176080-5064-4B00-AA08-C93C2CF6068D}" type="slidenum">
              <a:rPr lang="en-SG" smtClean="0"/>
              <a:t>28</a:t>
            </a:fld>
            <a:endParaRPr lang="en-SG"/>
          </a:p>
        </p:txBody>
      </p:sp>
    </p:spTree>
    <p:extLst>
      <p:ext uri="{BB962C8B-B14F-4D97-AF65-F5344CB8AC3E}">
        <p14:creationId xmlns:p14="http://schemas.microsoft.com/office/powerpoint/2010/main" val="2658038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Copied from metadata</a:t>
            </a:r>
          </a:p>
        </p:txBody>
      </p:sp>
      <p:sp>
        <p:nvSpPr>
          <p:cNvPr id="4" name="Slide Number Placeholder 3"/>
          <p:cNvSpPr>
            <a:spLocks noGrp="1"/>
          </p:cNvSpPr>
          <p:nvPr>
            <p:ph type="sldNum" sz="quarter" idx="5"/>
          </p:nvPr>
        </p:nvSpPr>
        <p:spPr/>
        <p:txBody>
          <a:bodyPr/>
          <a:lstStyle/>
          <a:p>
            <a:fld id="{97176080-5064-4B00-AA08-C93C2CF6068D}" type="slidenum">
              <a:rPr lang="en-SG" smtClean="0"/>
              <a:t>4</a:t>
            </a:fld>
            <a:endParaRPr lang="en-SG"/>
          </a:p>
        </p:txBody>
      </p:sp>
    </p:spTree>
    <p:extLst>
      <p:ext uri="{BB962C8B-B14F-4D97-AF65-F5344CB8AC3E}">
        <p14:creationId xmlns:p14="http://schemas.microsoft.com/office/powerpoint/2010/main" val="642134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4D4D4"/>
                </a:solidFill>
                <a:effectLst/>
                <a:latin typeface="Consolas" panose="020B0609020204030204" pitchFamily="49" charset="0"/>
              </a:rPr>
              <a:t>smaller gap between training score and cross validation score compared to the previous learning curve shows that the model is overfitting less</a:t>
            </a:r>
          </a:p>
          <a:p>
            <a:pPr algn="l">
              <a:buFont typeface="Arial" panose="020B0604020202020204" pitchFamily="34" charset="0"/>
              <a:buNone/>
            </a:pPr>
            <a:r>
              <a:rPr lang="en-US" b="0" i="0" dirty="0">
                <a:solidFill>
                  <a:srgbClr val="D4D4D4"/>
                </a:solidFill>
                <a:effectLst/>
                <a:latin typeface="Consolas" panose="020B0609020204030204" pitchFamily="49" charset="0"/>
              </a:rPr>
              <a:t>around 2200 training instances, the model is underfitting by </a:t>
            </a:r>
            <a:r>
              <a:rPr lang="en-US" b="0" i="0" dirty="0" err="1">
                <a:solidFill>
                  <a:srgbClr val="D4D4D4"/>
                </a:solidFill>
                <a:effectLst/>
                <a:latin typeface="Consolas" panose="020B0609020204030204" pitchFamily="49" charset="0"/>
              </a:rPr>
              <a:t>abit</a:t>
            </a:r>
            <a:endParaRPr lang="en-US" b="0" i="0" dirty="0">
              <a:solidFill>
                <a:srgbClr val="D4D4D4"/>
              </a:solidFill>
              <a:effectLst/>
              <a:latin typeface="Consolas" panose="020B0609020204030204" pitchFamily="49" charset="0"/>
            </a:endParaRPr>
          </a:p>
          <a:p>
            <a:pPr algn="l">
              <a:buFont typeface="Arial" panose="020B0604020202020204" pitchFamily="34" charset="0"/>
              <a:buNone/>
            </a:pPr>
            <a:r>
              <a:rPr lang="en-US" b="0" i="0" dirty="0">
                <a:solidFill>
                  <a:srgbClr val="D4D4D4"/>
                </a:solidFill>
                <a:effectLst/>
                <a:latin typeface="Consolas" panose="020B0609020204030204" pitchFamily="49" charset="0"/>
              </a:rPr>
              <a:t>overall, the model is a good fit</a:t>
            </a:r>
          </a:p>
          <a:p>
            <a:pPr algn="l">
              <a:buFont typeface="Arial" panose="020B0604020202020204" pitchFamily="34" charset="0"/>
              <a:buNone/>
            </a:pPr>
            <a:endParaRPr lang="en-US" b="0" i="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97176080-5064-4B00-AA08-C93C2CF6068D}" type="slidenum">
              <a:rPr lang="en-SG" smtClean="0"/>
              <a:t>29</a:t>
            </a:fld>
            <a:endParaRPr lang="en-SG"/>
          </a:p>
        </p:txBody>
      </p:sp>
    </p:spTree>
    <p:extLst>
      <p:ext uri="{BB962C8B-B14F-4D97-AF65-F5344CB8AC3E}">
        <p14:creationId xmlns:p14="http://schemas.microsoft.com/office/powerpoint/2010/main" val="1700483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97176080-5064-4B00-AA08-C93C2CF6068D}" type="slidenum">
              <a:rPr lang="en-SG" smtClean="0"/>
              <a:t>30</a:t>
            </a:fld>
            <a:endParaRPr lang="en-SG"/>
          </a:p>
        </p:txBody>
      </p:sp>
    </p:spTree>
    <p:extLst>
      <p:ext uri="{BB962C8B-B14F-4D97-AF65-F5344CB8AC3E}">
        <p14:creationId xmlns:p14="http://schemas.microsoft.com/office/powerpoint/2010/main" val="3187877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4D4D4"/>
                </a:solidFill>
                <a:effectLst/>
                <a:latin typeface="Consolas" panose="020B0609020204030204" pitchFamily="49" charset="0"/>
              </a:rPr>
              <a:t>at the root node: </a:t>
            </a:r>
            <a:r>
              <a:rPr lang="en-US" b="0" i="0" dirty="0" err="1">
                <a:solidFill>
                  <a:srgbClr val="D4D4D4"/>
                </a:solidFill>
                <a:effectLst/>
                <a:latin typeface="Consolas" panose="020B0609020204030204" pitchFamily="49" charset="0"/>
              </a:rPr>
              <a:t>odor_none</a:t>
            </a:r>
            <a:r>
              <a:rPr lang="en-US" b="0" i="0" dirty="0">
                <a:solidFill>
                  <a:srgbClr val="D4D4D4"/>
                </a:solidFill>
                <a:effectLst/>
                <a:latin typeface="Consolas" panose="020B0609020204030204" pitchFamily="49" charset="0"/>
              </a:rPr>
              <a:t> makes the biggest decision in the tree, if the </a:t>
            </a:r>
            <a:r>
              <a:rPr lang="en-US" b="0" i="0" dirty="0" err="1">
                <a:solidFill>
                  <a:srgbClr val="D4D4D4"/>
                </a:solidFill>
                <a:effectLst/>
                <a:latin typeface="Consolas" panose="020B0609020204030204" pitchFamily="49" charset="0"/>
              </a:rPr>
              <a:t>the</a:t>
            </a:r>
            <a:r>
              <a:rPr lang="en-US" b="0" i="0" dirty="0">
                <a:solidFill>
                  <a:srgbClr val="D4D4D4"/>
                </a:solidFill>
                <a:effectLst/>
                <a:latin typeface="Consolas" panose="020B0609020204030204" pitchFamily="49" charset="0"/>
              </a:rPr>
              <a:t> there is no odor (</a:t>
            </a:r>
            <a:r>
              <a:rPr lang="en-US" b="0" i="0" dirty="0" err="1">
                <a:solidFill>
                  <a:srgbClr val="D4D4D4"/>
                </a:solidFill>
                <a:effectLst/>
                <a:latin typeface="Consolas" panose="020B0609020204030204" pitchFamily="49" charset="0"/>
              </a:rPr>
              <a:t>odor_n</a:t>
            </a:r>
            <a:r>
              <a:rPr lang="en-US" b="0" i="0" dirty="0">
                <a:solidFill>
                  <a:srgbClr val="D4D4D4"/>
                </a:solidFill>
                <a:effectLst/>
                <a:latin typeface="Consolas" panose="020B0609020204030204" pitchFamily="49" charset="0"/>
              </a:rPr>
              <a:t> = 1) the mushroom is likely to be edible, else poisonous</a:t>
            </a:r>
          </a:p>
          <a:p>
            <a:pPr algn="l">
              <a:buFont typeface="Arial" panose="020B0604020202020204" pitchFamily="34" charset="0"/>
              <a:buNone/>
            </a:pPr>
            <a:r>
              <a:rPr lang="en-US" b="0" i="0" dirty="0" err="1">
                <a:solidFill>
                  <a:srgbClr val="D4D4D4"/>
                </a:solidFill>
                <a:effectLst/>
                <a:latin typeface="Consolas" panose="020B0609020204030204" pitchFamily="49" charset="0"/>
              </a:rPr>
              <a:t>bruises_t</a:t>
            </a:r>
            <a:r>
              <a:rPr lang="en-US" b="0" i="0" dirty="0">
                <a:solidFill>
                  <a:srgbClr val="D4D4D4"/>
                </a:solidFill>
                <a:effectLst/>
                <a:latin typeface="Consolas" panose="020B0609020204030204" pitchFamily="49" charset="0"/>
              </a:rPr>
              <a:t> = 0, makes the second biggest decision, about 40% of the test data ends up in the leaf node</a:t>
            </a:r>
          </a:p>
          <a:p>
            <a:pPr algn="l">
              <a:buFont typeface="Arial" panose="020B0604020202020204" pitchFamily="34" charset="0"/>
              <a:buNone/>
            </a:pPr>
            <a:r>
              <a:rPr lang="en-US" b="0" i="0" dirty="0">
                <a:solidFill>
                  <a:srgbClr val="D4D4D4"/>
                </a:solidFill>
                <a:effectLst/>
                <a:latin typeface="Consolas" panose="020B0609020204030204" pitchFamily="49" charset="0"/>
              </a:rPr>
              <a:t>	</a:t>
            </a:r>
            <a:r>
              <a:rPr lang="en-US" b="0" i="0" dirty="0" err="1">
                <a:solidFill>
                  <a:srgbClr val="D4D4D4"/>
                </a:solidFill>
                <a:effectLst/>
                <a:latin typeface="Consolas" panose="020B0609020204030204" pitchFamily="49" charset="0"/>
              </a:rPr>
              <a:t>bruises_t</a:t>
            </a:r>
            <a:r>
              <a:rPr lang="en-US" b="0" i="0" dirty="0">
                <a:solidFill>
                  <a:srgbClr val="D4D4D4"/>
                </a:solidFill>
                <a:effectLst/>
                <a:latin typeface="Consolas" panose="020B0609020204030204" pitchFamily="49" charset="0"/>
              </a:rPr>
              <a:t>=0, mushroom sample does not have any bruises high likely mushroom sample is poisonous</a:t>
            </a:r>
          </a:p>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31</a:t>
            </a:fld>
            <a:endParaRPr lang="en-SG"/>
          </a:p>
        </p:txBody>
      </p:sp>
    </p:spTree>
    <p:extLst>
      <p:ext uri="{BB962C8B-B14F-4D97-AF65-F5344CB8AC3E}">
        <p14:creationId xmlns:p14="http://schemas.microsoft.com/office/powerpoint/2010/main" val="2138595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solidFill>
                  <a:srgbClr val="D4D4D4"/>
                </a:solidFill>
                <a:effectLst/>
                <a:latin typeface="Consolas" panose="020B0609020204030204" pitchFamily="49" charset="0"/>
              </a:rPr>
              <a:t>Is it possible to say something about which features the model considers important?</a:t>
            </a:r>
          </a:p>
          <a:p>
            <a:pPr algn="l">
              <a:buFont typeface="Arial" panose="020B0604020202020204" pitchFamily="34" charset="0"/>
              <a:buNone/>
            </a:pPr>
            <a:r>
              <a:rPr lang="en-SG" b="0" i="0" dirty="0">
                <a:solidFill>
                  <a:srgbClr val="D4D4D4"/>
                </a:solidFill>
                <a:effectLst/>
                <a:latin typeface="Consolas" panose="020B0609020204030204" pitchFamily="49" charset="0"/>
              </a:rPr>
              <a:t>These features are relevant in determining the edibility of a mushroom</a:t>
            </a:r>
          </a:p>
          <a:p>
            <a:pPr marL="742950" lvl="1" indent="-285750" algn="l">
              <a:buFont typeface="Arial" panose="020B0604020202020204" pitchFamily="34" charset="0"/>
              <a:buChar char="•"/>
            </a:pPr>
            <a:r>
              <a:rPr lang="en-SG" b="0" i="0" dirty="0">
                <a:solidFill>
                  <a:srgbClr val="D4D4D4"/>
                </a:solidFill>
                <a:effectLst/>
                <a:latin typeface="Consolas" panose="020B0609020204030204" pitchFamily="49" charset="0"/>
              </a:rPr>
              <a:t>'</a:t>
            </a:r>
            <a:r>
              <a:rPr lang="en-SG" b="0" i="0" dirty="0" err="1">
                <a:solidFill>
                  <a:srgbClr val="D4D4D4"/>
                </a:solidFill>
                <a:effectLst/>
                <a:latin typeface="Consolas" panose="020B0609020204030204" pitchFamily="49" charset="0"/>
              </a:rPr>
              <a:t>odor_n</a:t>
            </a:r>
            <a:r>
              <a:rPr lang="en-SG" b="0" i="0" dirty="0">
                <a:solidFill>
                  <a:srgbClr val="D4D4D4"/>
                </a:solidFill>
                <a:effectLst/>
                <a:latin typeface="Consolas" panose="020B0609020204030204" pitchFamily="49" charset="0"/>
              </a:rPr>
              <a:t>', '</a:t>
            </a:r>
            <a:r>
              <a:rPr lang="en-SG" b="0" i="0" dirty="0" err="1">
                <a:solidFill>
                  <a:srgbClr val="D4D4D4"/>
                </a:solidFill>
                <a:effectLst/>
                <a:latin typeface="Consolas" panose="020B0609020204030204" pitchFamily="49" charset="0"/>
              </a:rPr>
              <a:t>bruises_t</a:t>
            </a:r>
            <a:r>
              <a:rPr lang="en-SG" b="0" i="0" dirty="0">
                <a:solidFill>
                  <a:srgbClr val="D4D4D4"/>
                </a:solidFill>
                <a:effectLst/>
                <a:latin typeface="Consolas" panose="020B0609020204030204" pitchFamily="49" charset="0"/>
              </a:rPr>
              <a:t>', '</a:t>
            </a:r>
            <a:r>
              <a:rPr lang="en-SG" b="0" i="0" dirty="0" err="1">
                <a:solidFill>
                  <a:srgbClr val="D4D4D4"/>
                </a:solidFill>
                <a:effectLst/>
                <a:latin typeface="Consolas" panose="020B0609020204030204" pitchFamily="49" charset="0"/>
              </a:rPr>
              <a:t>odor_f</a:t>
            </a:r>
            <a:r>
              <a:rPr lang="en-SG" b="0" i="0" dirty="0">
                <a:solidFill>
                  <a:srgbClr val="D4D4D4"/>
                </a:solidFill>
                <a:effectLst/>
                <a:latin typeface="Consolas" panose="020B0609020204030204" pitchFamily="49" charset="0"/>
              </a:rPr>
              <a:t>', 'stalk-</a:t>
            </a:r>
            <a:r>
              <a:rPr lang="en-SG" b="0" i="0" dirty="0" err="1">
                <a:solidFill>
                  <a:srgbClr val="D4D4D4"/>
                </a:solidFill>
                <a:effectLst/>
                <a:latin typeface="Consolas" panose="020B0609020204030204" pitchFamily="49" charset="0"/>
              </a:rPr>
              <a:t>root_e</a:t>
            </a:r>
            <a:r>
              <a:rPr lang="en-SG" b="0" i="0" dirty="0">
                <a:solidFill>
                  <a:srgbClr val="D4D4D4"/>
                </a:solidFill>
                <a:effectLst/>
                <a:latin typeface="Consolas" panose="020B0609020204030204" pitchFamily="49" charset="0"/>
              </a:rPr>
              <a:t>', '</a:t>
            </a:r>
            <a:r>
              <a:rPr lang="en-SG" b="0" i="0" dirty="0" err="1">
                <a:solidFill>
                  <a:srgbClr val="D4D4D4"/>
                </a:solidFill>
                <a:effectLst/>
                <a:latin typeface="Consolas" panose="020B0609020204030204" pitchFamily="49" charset="0"/>
              </a:rPr>
              <a:t>habitat_m</a:t>
            </a:r>
            <a:r>
              <a:rPr lang="en-SG" b="0" i="0" dirty="0">
                <a:solidFill>
                  <a:srgbClr val="D4D4D4"/>
                </a:solidFill>
                <a:effectLst/>
                <a:latin typeface="Consolas" panose="020B0609020204030204" pitchFamily="49" charset="0"/>
              </a:rPr>
              <a:t>', 'stalk-surface-below-</a:t>
            </a:r>
            <a:r>
              <a:rPr lang="en-SG" b="0" i="0" dirty="0" err="1">
                <a:solidFill>
                  <a:srgbClr val="D4D4D4"/>
                </a:solidFill>
                <a:effectLst/>
                <a:latin typeface="Consolas" panose="020B0609020204030204" pitchFamily="49" charset="0"/>
              </a:rPr>
              <a:t>ring_y</a:t>
            </a:r>
            <a:r>
              <a:rPr lang="en-SG" b="0" i="0" dirty="0">
                <a:solidFill>
                  <a:srgbClr val="D4D4D4"/>
                </a:solidFill>
                <a:effectLst/>
                <a:latin typeface="Consolas" panose="020B0609020204030204" pitchFamily="49" charset="0"/>
              </a:rPr>
              <a:t>', '</a:t>
            </a:r>
            <a:r>
              <a:rPr lang="en-SG" b="0" i="0" dirty="0" err="1">
                <a:solidFill>
                  <a:srgbClr val="D4D4D4"/>
                </a:solidFill>
                <a:effectLst/>
                <a:latin typeface="Consolas" panose="020B0609020204030204" pitchFamily="49" charset="0"/>
              </a:rPr>
              <a:t>habitat_g</a:t>
            </a:r>
            <a:r>
              <a:rPr lang="en-SG" b="0" i="0" dirty="0">
                <a:solidFill>
                  <a:srgbClr val="D4D4D4"/>
                </a:solidFill>
                <a:effectLst/>
                <a:latin typeface="Consolas" panose="020B0609020204030204" pitchFamily="49" charset="0"/>
              </a:rPr>
              <a:t>', 'gill-</a:t>
            </a:r>
            <a:r>
              <a:rPr lang="en-SG" b="0" i="0" dirty="0" err="1">
                <a:solidFill>
                  <a:srgbClr val="D4D4D4"/>
                </a:solidFill>
                <a:effectLst/>
                <a:latin typeface="Consolas" panose="020B0609020204030204" pitchFamily="49" charset="0"/>
              </a:rPr>
              <a:t>color_g</a:t>
            </a:r>
            <a:r>
              <a:rPr lang="en-SG" b="0" i="0" dirty="0">
                <a:solidFill>
                  <a:srgbClr val="D4D4D4"/>
                </a:solidFill>
                <a:effectLst/>
                <a:latin typeface="Consolas" panose="020B0609020204030204" pitchFamily="49" charset="0"/>
              </a:rPr>
              <a:t>', 'gill-</a:t>
            </a:r>
            <a:r>
              <a:rPr lang="en-SG" b="0" i="0" dirty="0" err="1">
                <a:solidFill>
                  <a:srgbClr val="D4D4D4"/>
                </a:solidFill>
                <a:effectLst/>
                <a:latin typeface="Consolas" panose="020B0609020204030204" pitchFamily="49" charset="0"/>
              </a:rPr>
              <a:t>color_r</a:t>
            </a:r>
            <a:r>
              <a:rPr lang="en-SG" b="0" i="0" dirty="0">
                <a:solidFill>
                  <a:srgbClr val="D4D4D4"/>
                </a:solidFill>
                <a:effectLst/>
                <a:latin typeface="Consolas" panose="020B0609020204030204" pitchFamily="49" charset="0"/>
              </a:rPr>
              <a:t>', 'stalk-color-above-</a:t>
            </a:r>
            <a:r>
              <a:rPr lang="en-SG" b="0" i="0" dirty="0" err="1">
                <a:solidFill>
                  <a:srgbClr val="D4D4D4"/>
                </a:solidFill>
                <a:effectLst/>
                <a:latin typeface="Consolas" panose="020B0609020204030204" pitchFamily="49" charset="0"/>
              </a:rPr>
              <a:t>ring_y</a:t>
            </a:r>
            <a:r>
              <a:rPr lang="en-SG" b="0" i="0" dirty="0">
                <a:solidFill>
                  <a:srgbClr val="D4D4D4"/>
                </a:solidFill>
                <a:effectLst/>
                <a:latin typeface="Consolas" panose="020B0609020204030204" pitchFamily="49" charset="0"/>
              </a:rPr>
              <a:t>', 'gill-</a:t>
            </a:r>
            <a:r>
              <a:rPr lang="en-SG" b="0" i="0" dirty="0" err="1">
                <a:solidFill>
                  <a:srgbClr val="D4D4D4"/>
                </a:solidFill>
                <a:effectLst/>
                <a:latin typeface="Consolas" panose="020B0609020204030204" pitchFamily="49" charset="0"/>
              </a:rPr>
              <a:t>spacing_w</a:t>
            </a:r>
            <a:r>
              <a:rPr lang="en-SG" b="0" i="0" dirty="0">
                <a:solidFill>
                  <a:srgbClr val="D4D4D4"/>
                </a:solidFill>
                <a:effectLst/>
                <a:latin typeface="Consolas" panose="020B0609020204030204" pitchFamily="49" charset="0"/>
              </a:rPr>
              <a:t>', '</a:t>
            </a:r>
            <a:r>
              <a:rPr lang="en-SG" b="0" i="0" dirty="0" err="1">
                <a:solidFill>
                  <a:srgbClr val="D4D4D4"/>
                </a:solidFill>
                <a:effectLst/>
                <a:latin typeface="Consolas" panose="020B0609020204030204" pitchFamily="49" charset="0"/>
              </a:rPr>
              <a:t>population_v</a:t>
            </a:r>
            <a:r>
              <a:rPr lang="en-SG" b="0" i="0" dirty="0">
                <a:solidFill>
                  <a:srgbClr val="D4D4D4"/>
                </a:solidFill>
                <a:effectLst/>
                <a:latin typeface="Consolas" panose="020B0609020204030204" pitchFamily="49" charset="0"/>
              </a:rPr>
              <a:t>', 'gill-</a:t>
            </a:r>
            <a:r>
              <a:rPr lang="en-SG" b="0" i="0" dirty="0" err="1">
                <a:solidFill>
                  <a:srgbClr val="D4D4D4"/>
                </a:solidFill>
                <a:effectLst/>
                <a:latin typeface="Consolas" panose="020B0609020204030204" pitchFamily="49" charset="0"/>
              </a:rPr>
              <a:t>size_n</a:t>
            </a:r>
            <a:r>
              <a:rPr lang="en-SG" b="0" i="0" dirty="0">
                <a:solidFill>
                  <a:srgbClr val="D4D4D4"/>
                </a:solidFill>
                <a:effectLst/>
                <a:latin typeface="Consolas" panose="020B0609020204030204" pitchFamily="49" charset="0"/>
              </a:rPr>
              <a:t>'</a:t>
            </a:r>
          </a:p>
          <a:p>
            <a:pPr algn="l">
              <a:buFont typeface="Arial" panose="020B0604020202020204" pitchFamily="34" charset="0"/>
              <a:buNone/>
            </a:pPr>
            <a:r>
              <a:rPr lang="en-SG" b="0" i="0" dirty="0">
                <a:solidFill>
                  <a:srgbClr val="D4D4D4"/>
                </a:solidFill>
                <a:effectLst/>
                <a:latin typeface="Consolas" panose="020B0609020204030204" pitchFamily="49" charset="0"/>
              </a:rPr>
              <a:t>Most significant feature in determining a mushroom sample edibility is </a:t>
            </a:r>
            <a:r>
              <a:rPr lang="en-SG" b="0" i="0" dirty="0" err="1">
                <a:solidFill>
                  <a:srgbClr val="D4D4D4"/>
                </a:solidFill>
                <a:effectLst/>
                <a:latin typeface="Consolas" panose="020B0609020204030204" pitchFamily="49" charset="0"/>
              </a:rPr>
              <a:t>odor_n</a:t>
            </a:r>
            <a:endParaRPr lang="en-SG" b="0" i="0" dirty="0">
              <a:solidFill>
                <a:srgbClr val="D4D4D4"/>
              </a:solidFill>
              <a:effectLst/>
              <a:latin typeface="Consolas" panose="020B0609020204030204" pitchFamily="49" charset="0"/>
            </a:endParaRPr>
          </a:p>
          <a:p>
            <a:pPr algn="l">
              <a:buFont typeface="Arial" panose="020B0604020202020204" pitchFamily="34" charset="0"/>
              <a:buNone/>
            </a:pPr>
            <a:endParaRPr lang="en-US" b="0" i="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97176080-5064-4B00-AA08-C93C2CF6068D}" type="slidenum">
              <a:rPr lang="en-SG" smtClean="0"/>
              <a:t>32</a:t>
            </a:fld>
            <a:endParaRPr lang="en-SG"/>
          </a:p>
        </p:txBody>
      </p:sp>
    </p:spTree>
    <p:extLst>
      <p:ext uri="{BB962C8B-B14F-4D97-AF65-F5344CB8AC3E}">
        <p14:creationId xmlns:p14="http://schemas.microsoft.com/office/powerpoint/2010/main" val="2505418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t>I’ve used a library called Pandas-Profiling to generate a report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t>There are about 47 warnings generated, but don’t worry I will be explaining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dirty="0"/>
          </a:p>
          <a:p>
            <a:endParaRPr lang="en-SG"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176080-5064-4B00-AA08-C93C2CF6068D}"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47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4D4D4"/>
                </a:solidFill>
                <a:effectLst/>
                <a:latin typeface="Consolas" panose="020B0609020204030204" pitchFamily="49" charset="0"/>
              </a:rPr>
              <a:t>Histogram does not follow a gaussian distribution, with a right tail extending out</a:t>
            </a:r>
          </a:p>
          <a:p>
            <a:pPr algn="l">
              <a:buFont typeface="Arial" panose="020B0604020202020204" pitchFamily="34" charset="0"/>
              <a:buChar char="•"/>
            </a:pPr>
            <a:r>
              <a:rPr lang="en-US" b="0" i="0" dirty="0">
                <a:solidFill>
                  <a:srgbClr val="D4D4D4"/>
                </a:solidFill>
                <a:effectLst/>
                <a:latin typeface="Consolas" panose="020B0609020204030204" pitchFamily="49" charset="0"/>
              </a:rPr>
              <a:t>Quantile plot shows positive skewness</a:t>
            </a:r>
          </a:p>
          <a:p>
            <a:pPr algn="l">
              <a:buFont typeface="Arial" panose="020B0604020202020204" pitchFamily="34" charset="0"/>
              <a:buChar char="•"/>
            </a:pPr>
            <a:r>
              <a:rPr lang="en-US" b="0" i="0" dirty="0">
                <a:solidFill>
                  <a:srgbClr val="D4D4D4"/>
                </a:solidFill>
                <a:effectLst/>
                <a:latin typeface="Consolas" panose="020B0609020204030204" pitchFamily="49" charset="0"/>
              </a:rPr>
              <a:t>price likely need to undergo log/power transformation to get a gaussian distribution</a:t>
            </a:r>
          </a:p>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39</a:t>
            </a:fld>
            <a:endParaRPr lang="en-SG"/>
          </a:p>
        </p:txBody>
      </p:sp>
    </p:spTree>
    <p:extLst>
      <p:ext uri="{BB962C8B-B14F-4D97-AF65-F5344CB8AC3E}">
        <p14:creationId xmlns:p14="http://schemas.microsoft.com/office/powerpoint/2010/main" val="2431330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4D4D4"/>
                </a:solidFill>
                <a:effectLst/>
                <a:latin typeface="Consolas" panose="020B0609020204030204" pitchFamily="49" charset="0"/>
              </a:rPr>
              <a:t>almost all columns listed in the histogram does not follow a normal distribution</a:t>
            </a:r>
          </a:p>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40</a:t>
            </a:fld>
            <a:endParaRPr lang="en-SG"/>
          </a:p>
        </p:txBody>
      </p:sp>
    </p:spTree>
    <p:extLst>
      <p:ext uri="{BB962C8B-B14F-4D97-AF65-F5344CB8AC3E}">
        <p14:creationId xmlns:p14="http://schemas.microsoft.com/office/powerpoint/2010/main" val="2381892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4D4D4"/>
                </a:solidFill>
                <a:effectLst/>
                <a:latin typeface="Consolas" panose="020B0609020204030204" pitchFamily="49" charset="0"/>
              </a:rPr>
              <a:t>almost all columns listed in the histogram does not follow a normal distribution</a:t>
            </a:r>
          </a:p>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41</a:t>
            </a:fld>
            <a:endParaRPr lang="en-SG"/>
          </a:p>
        </p:txBody>
      </p:sp>
    </p:spTree>
    <p:extLst>
      <p:ext uri="{BB962C8B-B14F-4D97-AF65-F5344CB8AC3E}">
        <p14:creationId xmlns:p14="http://schemas.microsoft.com/office/powerpoint/2010/main" val="359847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Left – before applying log transformation</a:t>
            </a:r>
          </a:p>
          <a:p>
            <a:r>
              <a:rPr lang="en-SG" dirty="0"/>
              <a:t>Right – apply log transformation</a:t>
            </a:r>
          </a:p>
        </p:txBody>
      </p:sp>
      <p:sp>
        <p:nvSpPr>
          <p:cNvPr id="4" name="Slide Number Placeholder 3"/>
          <p:cNvSpPr>
            <a:spLocks noGrp="1"/>
          </p:cNvSpPr>
          <p:nvPr>
            <p:ph type="sldNum" sz="quarter" idx="5"/>
          </p:nvPr>
        </p:nvSpPr>
        <p:spPr/>
        <p:txBody>
          <a:bodyPr/>
          <a:lstStyle/>
          <a:p>
            <a:fld id="{97176080-5064-4B00-AA08-C93C2CF6068D}" type="slidenum">
              <a:rPr lang="en-SG" smtClean="0"/>
              <a:t>50</a:t>
            </a:fld>
            <a:endParaRPr lang="en-SG"/>
          </a:p>
        </p:txBody>
      </p:sp>
    </p:spTree>
    <p:extLst>
      <p:ext uri="{BB962C8B-B14F-4D97-AF65-F5344CB8AC3E}">
        <p14:creationId xmlns:p14="http://schemas.microsoft.com/office/powerpoint/2010/main" val="1560932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Left – before applying min max scaling</a:t>
            </a:r>
          </a:p>
          <a:p>
            <a:r>
              <a:rPr lang="en-SG" dirty="0"/>
              <a:t>Right – after applying min max scaling</a:t>
            </a:r>
          </a:p>
        </p:txBody>
      </p:sp>
      <p:sp>
        <p:nvSpPr>
          <p:cNvPr id="4" name="Slide Number Placeholder 3"/>
          <p:cNvSpPr>
            <a:spLocks noGrp="1"/>
          </p:cNvSpPr>
          <p:nvPr>
            <p:ph type="sldNum" sz="quarter" idx="5"/>
          </p:nvPr>
        </p:nvSpPr>
        <p:spPr/>
        <p:txBody>
          <a:bodyPr/>
          <a:lstStyle/>
          <a:p>
            <a:fld id="{97176080-5064-4B00-AA08-C93C2CF6068D}" type="slidenum">
              <a:rPr lang="en-SG" smtClean="0"/>
              <a:t>51</a:t>
            </a:fld>
            <a:endParaRPr lang="en-SG"/>
          </a:p>
        </p:txBody>
      </p:sp>
    </p:spTree>
    <p:extLst>
      <p:ext uri="{BB962C8B-B14F-4D97-AF65-F5344CB8AC3E}">
        <p14:creationId xmlns:p14="http://schemas.microsoft.com/office/powerpoint/2010/main" val="2216850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I’ve used a library called Pandas-Profiling to generate a report</a:t>
            </a:r>
          </a:p>
          <a:p>
            <a:pPr marL="171450" indent="-171450">
              <a:buFont typeface="Arial" panose="020B0604020202020204" pitchFamily="34" charset="0"/>
              <a:buChar char="•"/>
            </a:pPr>
            <a:r>
              <a:rPr lang="en-SG" dirty="0"/>
              <a:t>23 columns (22 attributes, 1 target variable)</a:t>
            </a:r>
          </a:p>
          <a:p>
            <a:pPr marL="171450" indent="-171450">
              <a:buFont typeface="Arial" panose="020B0604020202020204" pitchFamily="34" charset="0"/>
              <a:buChar char="•"/>
            </a:pPr>
            <a:r>
              <a:rPr lang="en-SG" dirty="0"/>
              <a:t>About 2480 samples contains missing data</a:t>
            </a:r>
          </a:p>
          <a:p>
            <a:pPr marL="171450" indent="-171450">
              <a:buFont typeface="Arial" panose="020B0604020202020204" pitchFamily="34" charset="0"/>
              <a:buChar char="•"/>
            </a:pPr>
            <a:r>
              <a:rPr lang="en-SG" dirty="0"/>
              <a:t>Every column are categorical data – meta data states every attributes are nominally valued</a:t>
            </a:r>
          </a:p>
          <a:p>
            <a:pPr marL="171450" indent="-171450">
              <a:buFont typeface="Arial" panose="020B0604020202020204" pitchFamily="34" charset="0"/>
              <a:buChar char="•"/>
            </a:pPr>
            <a:r>
              <a:rPr lang="en-SG" dirty="0"/>
              <a:t>Data is 1.4 Milli Byte, relatively small</a:t>
            </a:r>
          </a:p>
          <a:p>
            <a:pPr marL="171450" indent="-171450">
              <a:buFont typeface="Arial" panose="020B0604020202020204" pitchFamily="34" charset="0"/>
              <a:buChar char="•"/>
            </a:pPr>
            <a:endParaRPr lang="en-SG" dirty="0"/>
          </a:p>
          <a:p>
            <a:pPr marL="0" indent="0">
              <a:buFont typeface="Arial" panose="020B0604020202020204" pitchFamily="34" charset="0"/>
              <a:buNone/>
            </a:pPr>
            <a:r>
              <a:rPr lang="en-SG" dirty="0"/>
              <a:t>Message to self: “I’m pretty sure you guys have already know or seen the data by now, so I will not be touching on this part since there are other stuff that might be more interesting”</a:t>
            </a:r>
          </a:p>
        </p:txBody>
      </p:sp>
      <p:sp>
        <p:nvSpPr>
          <p:cNvPr id="4" name="Slide Number Placeholder 3"/>
          <p:cNvSpPr>
            <a:spLocks noGrp="1"/>
          </p:cNvSpPr>
          <p:nvPr>
            <p:ph type="sldNum" sz="quarter" idx="5"/>
          </p:nvPr>
        </p:nvSpPr>
        <p:spPr/>
        <p:txBody>
          <a:bodyPr/>
          <a:lstStyle/>
          <a:p>
            <a:fld id="{97176080-5064-4B00-AA08-C93C2CF6068D}" type="slidenum">
              <a:rPr lang="en-SG" smtClean="0"/>
              <a:t>6</a:t>
            </a:fld>
            <a:endParaRPr lang="en-SG"/>
          </a:p>
        </p:txBody>
      </p:sp>
    </p:spTree>
    <p:extLst>
      <p:ext uri="{BB962C8B-B14F-4D97-AF65-F5344CB8AC3E}">
        <p14:creationId xmlns:p14="http://schemas.microsoft.com/office/powerpoint/2010/main" val="1157519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Left – before applying min max scaling</a:t>
            </a:r>
          </a:p>
          <a:p>
            <a:r>
              <a:rPr lang="en-SG" dirty="0"/>
              <a:t>Right – after applying min max scaling</a:t>
            </a:r>
          </a:p>
        </p:txBody>
      </p:sp>
      <p:sp>
        <p:nvSpPr>
          <p:cNvPr id="4" name="Slide Number Placeholder 3"/>
          <p:cNvSpPr>
            <a:spLocks noGrp="1"/>
          </p:cNvSpPr>
          <p:nvPr>
            <p:ph type="sldNum" sz="quarter" idx="5"/>
          </p:nvPr>
        </p:nvSpPr>
        <p:spPr/>
        <p:txBody>
          <a:bodyPr/>
          <a:lstStyle/>
          <a:p>
            <a:fld id="{97176080-5064-4B00-AA08-C93C2CF6068D}" type="slidenum">
              <a:rPr lang="en-SG" smtClean="0"/>
              <a:t>52</a:t>
            </a:fld>
            <a:endParaRPr lang="en-SG"/>
          </a:p>
        </p:txBody>
      </p:sp>
    </p:spTree>
    <p:extLst>
      <p:ext uri="{BB962C8B-B14F-4D97-AF65-F5344CB8AC3E}">
        <p14:creationId xmlns:p14="http://schemas.microsoft.com/office/powerpoint/2010/main" val="3128139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Overall flow of my pipeline</a:t>
            </a:r>
          </a:p>
        </p:txBody>
      </p:sp>
      <p:sp>
        <p:nvSpPr>
          <p:cNvPr id="4" name="Slide Number Placeholder 3"/>
          <p:cNvSpPr>
            <a:spLocks noGrp="1"/>
          </p:cNvSpPr>
          <p:nvPr>
            <p:ph type="sldNum" sz="quarter" idx="5"/>
          </p:nvPr>
        </p:nvSpPr>
        <p:spPr/>
        <p:txBody>
          <a:bodyPr/>
          <a:lstStyle/>
          <a:p>
            <a:fld id="{97176080-5064-4B00-AA08-C93C2CF6068D}" type="slidenum">
              <a:rPr lang="en-SG" smtClean="0"/>
              <a:t>53</a:t>
            </a:fld>
            <a:endParaRPr lang="en-SG"/>
          </a:p>
        </p:txBody>
      </p:sp>
    </p:spTree>
    <p:extLst>
      <p:ext uri="{BB962C8B-B14F-4D97-AF65-F5344CB8AC3E}">
        <p14:creationId xmlns:p14="http://schemas.microsoft.com/office/powerpoint/2010/main" val="1303579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-bagging regressors performs the best</a:t>
            </a:r>
          </a:p>
          <a:p>
            <a:r>
              <a:rPr lang="en-SG" dirty="0"/>
              <a:t>-linear regression with and without regularization performs very badly</a:t>
            </a:r>
          </a:p>
          <a:p>
            <a:pPr marL="0" indent="0">
              <a:buFontTx/>
              <a:buNone/>
            </a:pPr>
            <a:r>
              <a:rPr lang="en-SG" dirty="0"/>
              <a:t>-</a:t>
            </a:r>
            <a:r>
              <a:rPr lang="en-US" b="0" i="0" dirty="0">
                <a:solidFill>
                  <a:srgbClr val="D4D4D4"/>
                </a:solidFill>
                <a:effectLst/>
                <a:latin typeface="Consolas" panose="020B0609020204030204" pitchFamily="49" charset="0"/>
              </a:rPr>
              <a:t>However, there is a trade-off between accuracy and training time. Here, </a:t>
            </a:r>
            <a:r>
              <a:rPr lang="en-US" b="0" i="0" dirty="0" err="1">
                <a:solidFill>
                  <a:srgbClr val="D4D4D4"/>
                </a:solidFill>
                <a:effectLst/>
                <a:latin typeface="Consolas" panose="020B0609020204030204" pitchFamily="49" charset="0"/>
              </a:rPr>
              <a:t>ExtraTrees</a:t>
            </a:r>
            <a:r>
              <a:rPr lang="en-US" b="0" i="0" dirty="0">
                <a:solidFill>
                  <a:srgbClr val="D4D4D4"/>
                </a:solidFill>
                <a:effectLst/>
                <a:latin typeface="Consolas" panose="020B0609020204030204" pitchFamily="49" charset="0"/>
              </a:rPr>
              <a:t> and </a:t>
            </a:r>
            <a:r>
              <a:rPr lang="en-US" b="0" i="0" dirty="0" err="1">
                <a:solidFill>
                  <a:srgbClr val="D4D4D4"/>
                </a:solidFill>
                <a:effectLst/>
                <a:latin typeface="Consolas" panose="020B0609020204030204" pitchFamily="49" charset="0"/>
              </a:rPr>
              <a:t>RandomForest</a:t>
            </a:r>
            <a:r>
              <a:rPr lang="en-US" b="0" i="0" dirty="0">
                <a:solidFill>
                  <a:srgbClr val="D4D4D4"/>
                </a:solidFill>
                <a:effectLst/>
                <a:latin typeface="Consolas" panose="020B0609020204030204" pitchFamily="49" charset="0"/>
              </a:rPr>
              <a:t> have exceptional high fitting timing. Since I do not want to waste too much time training, I would go for boosting algorithms since they are doing well and have lower training time compared to bagging algorithms. Between Adaptive Boosting and Gradient Boosting, I would go for Gradient Boosting since it is more flexible in nature to the data it trains with.</a:t>
            </a:r>
          </a:p>
          <a:p>
            <a:pPr marL="0" indent="0">
              <a:buFontTx/>
              <a:buNone/>
            </a:pPr>
            <a:r>
              <a:rPr lang="en-US" b="0" i="0" dirty="0">
                <a:solidFill>
                  <a:srgbClr val="D4D4D4"/>
                </a:solidFill>
                <a:effectLst/>
                <a:latin typeface="Consolas" panose="020B0609020204030204" pitchFamily="49" charset="0"/>
              </a:rPr>
              <a:t>-another reason for gradient boosting is gradient boosting grows sequentially, whereas </a:t>
            </a:r>
            <a:r>
              <a:rPr lang="en-US" b="0" i="0" dirty="0" err="1">
                <a:solidFill>
                  <a:srgbClr val="D4D4D4"/>
                </a:solidFill>
                <a:effectLst/>
                <a:latin typeface="Consolas" panose="020B0609020204030204" pitchFamily="49" charset="0"/>
              </a:rPr>
              <a:t>baggin</a:t>
            </a:r>
            <a:r>
              <a:rPr lang="en-US" b="0" i="0" dirty="0">
                <a:solidFill>
                  <a:srgbClr val="D4D4D4"/>
                </a:solidFill>
                <a:effectLst/>
                <a:latin typeface="Consolas" panose="020B0609020204030204" pitchFamily="49" charset="0"/>
              </a:rPr>
              <a:t> grows in parallel, as such I was to go for boosting algorithm as it has more upscaling potential</a:t>
            </a:r>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54</a:t>
            </a:fld>
            <a:endParaRPr lang="en-SG"/>
          </a:p>
        </p:txBody>
      </p:sp>
    </p:spTree>
    <p:extLst>
      <p:ext uri="{BB962C8B-B14F-4D97-AF65-F5344CB8AC3E}">
        <p14:creationId xmlns:p14="http://schemas.microsoft.com/office/powerpoint/2010/main" val="3212017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D4D4D4"/>
                </a:solidFill>
                <a:effectLst/>
                <a:latin typeface="Consolas" panose="020B0609020204030204" pitchFamily="49" charset="0"/>
              </a:rPr>
              <a:t>GradientBoostingRegressor</a:t>
            </a:r>
            <a:r>
              <a:rPr lang="en-US" b="0" i="0" dirty="0">
                <a:solidFill>
                  <a:srgbClr val="D4D4D4"/>
                </a:solidFill>
                <a:effectLst/>
                <a:latin typeface="Consolas" panose="020B0609020204030204" pitchFamily="49" charset="0"/>
              </a:rPr>
              <a:t> has a smaller errors compared to </a:t>
            </a:r>
            <a:r>
              <a:rPr lang="en-US" b="0" i="0" dirty="0" err="1">
                <a:solidFill>
                  <a:srgbClr val="D4D4D4"/>
                </a:solidFill>
                <a:effectLst/>
                <a:latin typeface="Consolas" panose="020B0609020204030204" pitchFamily="49" charset="0"/>
              </a:rPr>
              <a:t>LinearRegression</a:t>
            </a:r>
            <a:r>
              <a:rPr lang="en-US" b="0" i="0" dirty="0">
                <a:solidFill>
                  <a:srgbClr val="D4D4D4"/>
                </a:solidFill>
                <a:effectLst/>
                <a:latin typeface="Consolas" panose="020B0609020204030204" pitchFamily="49" charset="0"/>
              </a:rPr>
              <a:t>, based on RMSE by 40K. Gradient Boosting also has a higher R2 than </a:t>
            </a:r>
            <a:r>
              <a:rPr lang="en-US" b="0" i="0" dirty="0" err="1">
                <a:solidFill>
                  <a:srgbClr val="D4D4D4"/>
                </a:solidFill>
                <a:effectLst/>
                <a:latin typeface="Consolas" panose="020B0609020204030204" pitchFamily="49" charset="0"/>
              </a:rPr>
              <a:t>LinearRegression</a:t>
            </a:r>
            <a:r>
              <a:rPr lang="en-US" b="0" i="0" dirty="0">
                <a:solidFill>
                  <a:srgbClr val="D4D4D4"/>
                </a:solidFill>
                <a:effectLst/>
                <a:latin typeface="Consolas" panose="020B0609020204030204" pitchFamily="49" charset="0"/>
              </a:rPr>
              <a:t>, meaning </a:t>
            </a:r>
            <a:r>
              <a:rPr lang="en-US" b="0" i="0" dirty="0" err="1">
                <a:solidFill>
                  <a:srgbClr val="D4D4D4"/>
                </a:solidFill>
                <a:effectLst/>
                <a:latin typeface="Consolas" panose="020B0609020204030204" pitchFamily="49" charset="0"/>
              </a:rPr>
              <a:t>GradientBoosting</a:t>
            </a:r>
            <a:r>
              <a:rPr lang="en-US" b="0" i="0" dirty="0">
                <a:solidFill>
                  <a:srgbClr val="D4D4D4"/>
                </a:solidFill>
                <a:effectLst/>
                <a:latin typeface="Consolas" panose="020B0609020204030204" pitchFamily="49" charset="0"/>
              </a:rPr>
              <a:t> fits better.</a:t>
            </a:r>
          </a:p>
          <a:p>
            <a:endParaRPr lang="en-SG" dirty="0"/>
          </a:p>
          <a:p>
            <a:pPr algn="l">
              <a:buFont typeface="Arial" panose="020B0604020202020204" pitchFamily="34" charset="0"/>
              <a:buChar char="•"/>
            </a:pPr>
            <a:r>
              <a:rPr lang="en-US" b="0" i="0" dirty="0">
                <a:solidFill>
                  <a:srgbClr val="D4D4D4"/>
                </a:solidFill>
                <a:effectLst/>
                <a:latin typeface="Consolas" panose="020B0609020204030204" pitchFamily="49" charset="0"/>
              </a:rPr>
              <a:t>For Gradient Boosting, we can see a gap, variance, between training score and cross validation score</a:t>
            </a:r>
          </a:p>
          <a:p>
            <a:pPr lvl="1" algn="l">
              <a:buFont typeface="Arial" panose="020B0604020202020204" pitchFamily="34" charset="0"/>
              <a:buChar char="•"/>
            </a:pPr>
            <a:r>
              <a:rPr lang="en-US" b="0" i="0" dirty="0">
                <a:solidFill>
                  <a:srgbClr val="D4D4D4"/>
                </a:solidFill>
                <a:effectLst/>
                <a:latin typeface="Consolas" panose="020B0609020204030204" pitchFamily="49" charset="0"/>
              </a:rPr>
              <a:t> Some overfitting</a:t>
            </a:r>
          </a:p>
          <a:p>
            <a:pPr algn="l">
              <a:buFont typeface="Arial" panose="020B0604020202020204" pitchFamily="34" charset="0"/>
              <a:buChar char="•"/>
            </a:pPr>
            <a:r>
              <a:rPr lang="en-US" b="0" i="0" dirty="0">
                <a:solidFill>
                  <a:srgbClr val="D4D4D4"/>
                </a:solidFill>
                <a:effectLst/>
                <a:latin typeface="Consolas" panose="020B0609020204030204" pitchFamily="49" charset="0"/>
              </a:rPr>
              <a:t>For Linear Regression, we can see the training score matches the validation score</a:t>
            </a:r>
            <a:endParaRPr lang="en-SG" b="0" i="0" dirty="0">
              <a:solidFill>
                <a:srgbClr val="D4D4D4"/>
              </a:solidFill>
              <a:effectLst/>
              <a:latin typeface="Consolas" panose="020B0609020204030204" pitchFamily="49" charset="0"/>
            </a:endParaRPr>
          </a:p>
          <a:p>
            <a:pPr algn="l">
              <a:buFont typeface="Arial" panose="020B0604020202020204" pitchFamily="34" charset="0"/>
              <a:buChar char="•"/>
            </a:pPr>
            <a:r>
              <a:rPr lang="en-SG" b="0" i="0" dirty="0">
                <a:solidFill>
                  <a:srgbClr val="D4D4D4"/>
                </a:solidFill>
                <a:effectLst/>
                <a:latin typeface="Consolas" panose="020B0609020204030204" pitchFamily="49" charset="0"/>
              </a:rPr>
              <a:t> 	underfitting</a:t>
            </a:r>
            <a:endParaRPr lang="en-US" b="0" i="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97176080-5064-4B00-AA08-C93C2CF6068D}" type="slidenum">
              <a:rPr lang="en-SG" smtClean="0"/>
              <a:t>55</a:t>
            </a:fld>
            <a:endParaRPr lang="en-SG"/>
          </a:p>
        </p:txBody>
      </p:sp>
    </p:spTree>
    <p:extLst>
      <p:ext uri="{BB962C8B-B14F-4D97-AF65-F5344CB8AC3E}">
        <p14:creationId xmlns:p14="http://schemas.microsoft.com/office/powerpoint/2010/main" val="1777736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176080-5064-4B00-AA08-C93C2CF6068D}"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855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4D4D4"/>
                </a:solidFill>
                <a:effectLst/>
                <a:latin typeface="Consolas" panose="020B0609020204030204" pitchFamily="49" charset="0"/>
              </a:rPr>
              <a:t>we can see the best fit line goes closer to the </a:t>
            </a:r>
            <a:r>
              <a:rPr lang="en-US" b="0" i="0" dirty="0" err="1">
                <a:solidFill>
                  <a:srgbClr val="D4D4D4"/>
                </a:solidFill>
                <a:effectLst/>
                <a:latin typeface="Consolas" panose="020B0609020204030204" pitchFamily="49" charset="0"/>
              </a:rPr>
              <a:t>identiy</a:t>
            </a:r>
            <a:r>
              <a:rPr lang="en-US" b="0" i="0" dirty="0">
                <a:solidFill>
                  <a:srgbClr val="D4D4D4"/>
                </a:solidFill>
                <a:effectLst/>
                <a:latin typeface="Consolas" panose="020B0609020204030204" pitchFamily="49" charset="0"/>
              </a:rPr>
              <a:t> line, meaning the model performance improved overall after hyperparameter tuning</a:t>
            </a:r>
          </a:p>
          <a:p>
            <a:pPr algn="l">
              <a:buFont typeface="Arial" panose="020B0604020202020204" pitchFamily="34" charset="0"/>
              <a:buChar char="•"/>
            </a:pPr>
            <a:r>
              <a:rPr lang="en-US" b="0" i="0" dirty="0">
                <a:solidFill>
                  <a:srgbClr val="D4D4D4"/>
                </a:solidFill>
                <a:effectLst/>
                <a:latin typeface="Consolas" panose="020B0609020204030204" pitchFamily="49" charset="0"/>
              </a:rPr>
              <a:t>it is hard to </a:t>
            </a:r>
            <a:r>
              <a:rPr lang="en-US" b="0" i="0" dirty="0" err="1">
                <a:solidFill>
                  <a:srgbClr val="D4D4D4"/>
                </a:solidFill>
                <a:effectLst/>
                <a:latin typeface="Consolas" panose="020B0609020204030204" pitchFamily="49" charset="0"/>
              </a:rPr>
              <a:t>visualise</a:t>
            </a:r>
            <a:r>
              <a:rPr lang="en-US" b="0" i="0" dirty="0">
                <a:solidFill>
                  <a:srgbClr val="D4D4D4"/>
                </a:solidFill>
                <a:effectLst/>
                <a:latin typeface="Consolas" panose="020B0609020204030204" pitchFamily="49" charset="0"/>
              </a:rPr>
              <a:t>, but there is lesser predicted outliers</a:t>
            </a:r>
          </a:p>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63</a:t>
            </a:fld>
            <a:endParaRPr lang="en-SG"/>
          </a:p>
        </p:txBody>
      </p:sp>
    </p:spTree>
    <p:extLst>
      <p:ext uri="{BB962C8B-B14F-4D97-AF65-F5344CB8AC3E}">
        <p14:creationId xmlns:p14="http://schemas.microsoft.com/office/powerpoint/2010/main" val="885403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Consolas" panose="020B0609020204030204" pitchFamily="49" charset="0"/>
              </a:rPr>
              <a:t>Before Hyperparameter tuning, we can see that the predicted values are quite spread out all over the place, the histogram also indicate the same thing. Whereas after tuning, the points are more clustered together, the histogram shows the an increase in kurtosis smaller skewness.</a:t>
            </a:r>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64</a:t>
            </a:fld>
            <a:endParaRPr lang="en-SG"/>
          </a:p>
        </p:txBody>
      </p:sp>
    </p:spTree>
    <p:extLst>
      <p:ext uri="{BB962C8B-B14F-4D97-AF65-F5344CB8AC3E}">
        <p14:creationId xmlns:p14="http://schemas.microsoft.com/office/powerpoint/2010/main" val="53974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t>I’ve used a library called Pandas-Profiling to generate a report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t>There are about 47 warnings generated, but don’t worry I will be explaining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dirty="0"/>
          </a:p>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7</a:t>
            </a:fld>
            <a:endParaRPr lang="en-SG"/>
          </a:p>
        </p:txBody>
      </p:sp>
    </p:spTree>
    <p:extLst>
      <p:ext uri="{BB962C8B-B14F-4D97-AF65-F5344CB8AC3E}">
        <p14:creationId xmlns:p14="http://schemas.microsoft.com/office/powerpoint/2010/main" val="2125814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What are we looking for? High correlation/association between mushroom attributes</a:t>
            </a:r>
          </a:p>
          <a:p>
            <a:pPr marL="171450" indent="-171450">
              <a:buFont typeface="Arial" panose="020B0604020202020204" pitchFamily="34" charset="0"/>
              <a:buChar char="•"/>
            </a:pPr>
            <a:r>
              <a:rPr lang="en-SG" dirty="0"/>
              <a:t>We found two very strong cluster</a:t>
            </a:r>
          </a:p>
        </p:txBody>
      </p:sp>
      <p:sp>
        <p:nvSpPr>
          <p:cNvPr id="4" name="Slide Number Placeholder 3"/>
          <p:cNvSpPr>
            <a:spLocks noGrp="1"/>
          </p:cNvSpPr>
          <p:nvPr>
            <p:ph type="sldNum" sz="quarter" idx="5"/>
          </p:nvPr>
        </p:nvSpPr>
        <p:spPr/>
        <p:txBody>
          <a:bodyPr/>
          <a:lstStyle/>
          <a:p>
            <a:fld id="{97176080-5064-4B00-AA08-C93C2CF6068D}" type="slidenum">
              <a:rPr lang="en-SG" smtClean="0"/>
              <a:t>8</a:t>
            </a:fld>
            <a:endParaRPr lang="en-SG"/>
          </a:p>
        </p:txBody>
      </p:sp>
    </p:spTree>
    <p:extLst>
      <p:ext uri="{BB962C8B-B14F-4D97-AF65-F5344CB8AC3E}">
        <p14:creationId xmlns:p14="http://schemas.microsoft.com/office/powerpoint/2010/main" val="423981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9</a:t>
            </a:fld>
            <a:endParaRPr lang="en-SG"/>
          </a:p>
        </p:txBody>
      </p:sp>
    </p:spTree>
    <p:extLst>
      <p:ext uri="{BB962C8B-B14F-4D97-AF65-F5344CB8AC3E}">
        <p14:creationId xmlns:p14="http://schemas.microsoft.com/office/powerpoint/2010/main" val="3596659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Previously, we talked about finding very high correlation between attributes, now we are finding very low correlation between attributes and the target variable.</a:t>
            </a:r>
          </a:p>
          <a:p>
            <a:endParaRPr lang="en-SG" dirty="0"/>
          </a:p>
          <a:p>
            <a:r>
              <a:rPr lang="en-SG" dirty="0"/>
              <a:t>I have highlighted with a star for those attributes with very low correlation (U statistics &lt; 0.05).</a:t>
            </a:r>
          </a:p>
        </p:txBody>
      </p:sp>
      <p:sp>
        <p:nvSpPr>
          <p:cNvPr id="4" name="Slide Number Placeholder 3"/>
          <p:cNvSpPr>
            <a:spLocks noGrp="1"/>
          </p:cNvSpPr>
          <p:nvPr>
            <p:ph type="sldNum" sz="quarter" idx="5"/>
          </p:nvPr>
        </p:nvSpPr>
        <p:spPr/>
        <p:txBody>
          <a:bodyPr/>
          <a:lstStyle/>
          <a:p>
            <a:fld id="{97176080-5064-4B00-AA08-C93C2CF6068D}" type="slidenum">
              <a:rPr lang="en-SG" smtClean="0"/>
              <a:t>10</a:t>
            </a:fld>
            <a:endParaRPr lang="en-SG"/>
          </a:p>
        </p:txBody>
      </p:sp>
    </p:spTree>
    <p:extLst>
      <p:ext uri="{BB962C8B-B14F-4D97-AF65-F5344CB8AC3E}">
        <p14:creationId xmlns:p14="http://schemas.microsoft.com/office/powerpoint/2010/main" val="378557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11</a:t>
            </a:fld>
            <a:endParaRPr lang="en-SG"/>
          </a:p>
        </p:txBody>
      </p:sp>
    </p:spTree>
    <p:extLst>
      <p:ext uri="{BB962C8B-B14F-4D97-AF65-F5344CB8AC3E}">
        <p14:creationId xmlns:p14="http://schemas.microsoft.com/office/powerpoint/2010/main" val="1799230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Consolas" panose="020B0609020204030204" pitchFamily="49" charset="0"/>
              </a:rPr>
              <a:t>I will be first partitioning the data into training (70%) and testing set (30%). You may ask why 7:3 ratio, the reason being this dataset is particularly small (8124 observations), I personally think it is necessary to have more data allocated to the testing set to evaluate the model better.</a:t>
            </a:r>
            <a:endParaRPr lang="en-SG" dirty="0"/>
          </a:p>
        </p:txBody>
      </p:sp>
      <p:sp>
        <p:nvSpPr>
          <p:cNvPr id="4" name="Slide Number Placeholder 3"/>
          <p:cNvSpPr>
            <a:spLocks noGrp="1"/>
          </p:cNvSpPr>
          <p:nvPr>
            <p:ph type="sldNum" sz="quarter" idx="5"/>
          </p:nvPr>
        </p:nvSpPr>
        <p:spPr/>
        <p:txBody>
          <a:bodyPr/>
          <a:lstStyle/>
          <a:p>
            <a:fld id="{97176080-5064-4B00-AA08-C93C2CF6068D}" type="slidenum">
              <a:rPr lang="en-SG" smtClean="0"/>
              <a:t>15</a:t>
            </a:fld>
            <a:endParaRPr lang="en-SG"/>
          </a:p>
        </p:txBody>
      </p:sp>
    </p:spTree>
    <p:extLst>
      <p:ext uri="{BB962C8B-B14F-4D97-AF65-F5344CB8AC3E}">
        <p14:creationId xmlns:p14="http://schemas.microsoft.com/office/powerpoint/2010/main" val="1959132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B0D35C-13D1-4C2E-9B69-4FA3225CBF5B}" type="datetimeFigureOut">
              <a:rPr lang="en-SG" smtClean="0"/>
              <a:t>4 Jun 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18014277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0D35C-13D1-4C2E-9B69-4FA3225CBF5B}" type="datetimeFigureOut">
              <a:rPr lang="en-SG" smtClean="0"/>
              <a:t>4 Jun 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34375594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0D35C-13D1-4C2E-9B69-4FA3225CBF5B}" type="datetimeFigureOut">
              <a:rPr lang="en-SG" smtClean="0"/>
              <a:t>4 Jun 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3770868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0D35C-13D1-4C2E-9B69-4FA3225CBF5B}" type="datetimeFigureOut">
              <a:rPr lang="en-SG" smtClean="0"/>
              <a:t>4 Jun 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18828588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B0D35C-13D1-4C2E-9B69-4FA3225CBF5B}" type="datetimeFigureOut">
              <a:rPr lang="en-SG" smtClean="0"/>
              <a:t>4 Jun 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41544806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B0D35C-13D1-4C2E-9B69-4FA3225CBF5B}" type="datetimeFigureOut">
              <a:rPr lang="en-SG" smtClean="0"/>
              <a:t>4 Jun 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15878756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B0D35C-13D1-4C2E-9B69-4FA3225CBF5B}" type="datetimeFigureOut">
              <a:rPr lang="en-SG" smtClean="0"/>
              <a:t>4 Jun 2021</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31076135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B0D35C-13D1-4C2E-9B69-4FA3225CBF5B}" type="datetimeFigureOut">
              <a:rPr lang="en-SG" smtClean="0"/>
              <a:t>4 Jun 2021</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31922440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B0D35C-13D1-4C2E-9B69-4FA3225CBF5B}" type="datetimeFigureOut">
              <a:rPr lang="en-SG" smtClean="0"/>
              <a:t>4 Jun 2021</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14920939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B0D35C-13D1-4C2E-9B69-4FA3225CBF5B}" type="datetimeFigureOut">
              <a:rPr lang="en-SG" smtClean="0"/>
              <a:t>4 Jun 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3002150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B0D35C-13D1-4C2E-9B69-4FA3225CBF5B}" type="datetimeFigureOut">
              <a:rPr lang="en-SG" smtClean="0"/>
              <a:t>4 Jun 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3EC7B12-701B-420C-A1F1-4592A5358B6A}" type="slidenum">
              <a:rPr lang="en-SG" smtClean="0"/>
              <a:t>‹#›</a:t>
            </a:fld>
            <a:endParaRPr lang="en-SG"/>
          </a:p>
        </p:txBody>
      </p:sp>
    </p:spTree>
    <p:extLst>
      <p:ext uri="{BB962C8B-B14F-4D97-AF65-F5344CB8AC3E}">
        <p14:creationId xmlns:p14="http://schemas.microsoft.com/office/powerpoint/2010/main" val="17142075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B0D35C-13D1-4C2E-9B69-4FA3225CBF5B}" type="datetimeFigureOut">
              <a:rPr lang="en-SG" smtClean="0"/>
              <a:t>4 Jun 2021</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EC7B12-701B-420C-A1F1-4592A5358B6A}" type="slidenum">
              <a:rPr lang="en-SG" smtClean="0"/>
              <a:t>‹#›</a:t>
            </a:fld>
            <a:endParaRPr lang="en-SG"/>
          </a:p>
        </p:txBody>
      </p:sp>
    </p:spTree>
    <p:extLst>
      <p:ext uri="{BB962C8B-B14F-4D97-AF65-F5344CB8AC3E}">
        <p14:creationId xmlns:p14="http://schemas.microsoft.com/office/powerpoint/2010/main" val="103938263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lekekbot.github.io/yh-just-why/"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ekekbot.github.io/mushroom-profil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1" name="Table 3">
            <a:extLst>
              <a:ext uri="{FF2B5EF4-FFF2-40B4-BE49-F238E27FC236}">
                <a16:creationId xmlns:a16="http://schemas.microsoft.com/office/drawing/2014/main" id="{435073E5-0C14-49E2-94EB-0C0CF569ECCD}"/>
              </a:ext>
            </a:extLst>
          </p:cNvPr>
          <p:cNvGraphicFramePr>
            <a:graphicFrameLocks noGrp="1"/>
          </p:cNvGraphicFramePr>
          <p:nvPr>
            <p:extLst>
              <p:ext uri="{D42A27DB-BD31-4B8C-83A1-F6EECF244321}">
                <p14:modId xmlns:p14="http://schemas.microsoft.com/office/powerpoint/2010/main" val="2174237939"/>
              </p:ext>
            </p:extLst>
          </p:nvPr>
        </p:nvGraphicFramePr>
        <p:xfrm>
          <a:off x="1252709" y="1845426"/>
          <a:ext cx="9683531" cy="3537742"/>
        </p:xfrm>
        <a:graphic>
          <a:graphicData uri="http://schemas.openxmlformats.org/drawingml/2006/table">
            <a:tbl>
              <a:tblPr firstRow="1" bandRow="1">
                <a:tableStyleId>{3B4B98B0-60AC-42C2-AFA5-B58CD77FA1E5}</a:tableStyleId>
              </a:tblPr>
              <a:tblGrid>
                <a:gridCol w="5166076">
                  <a:extLst>
                    <a:ext uri="{9D8B030D-6E8A-4147-A177-3AD203B41FA5}">
                      <a16:colId xmlns:a16="http://schemas.microsoft.com/office/drawing/2014/main" val="2976137310"/>
                    </a:ext>
                  </a:extLst>
                </a:gridCol>
                <a:gridCol w="4517455">
                  <a:extLst>
                    <a:ext uri="{9D8B030D-6E8A-4147-A177-3AD203B41FA5}">
                      <a16:colId xmlns:a16="http://schemas.microsoft.com/office/drawing/2014/main" val="4178320770"/>
                    </a:ext>
                  </a:extLst>
                </a:gridCol>
              </a:tblGrid>
              <a:tr h="600137">
                <a:tc>
                  <a:txBody>
                    <a:bodyPr/>
                    <a:lstStyle/>
                    <a:p>
                      <a:r>
                        <a:rPr lang="en-SG" sz="2600" dirty="0"/>
                        <a:t>Tan Yu Hoe</a:t>
                      </a:r>
                    </a:p>
                  </a:txBody>
                  <a:tcPr marL="137355" marR="137355" marT="68678" marB="68678"/>
                </a:tc>
                <a:tc>
                  <a:txBody>
                    <a:bodyPr/>
                    <a:lstStyle/>
                    <a:p>
                      <a:r>
                        <a:rPr lang="en-SG" sz="2600" dirty="0"/>
                        <a:t>P2026309</a:t>
                      </a:r>
                    </a:p>
                  </a:txBody>
                  <a:tcPr marL="137355" marR="137355" marT="68678" marB="68678"/>
                </a:tc>
                <a:extLst>
                  <a:ext uri="{0D108BD9-81ED-4DB2-BD59-A6C34878D82A}">
                    <a16:rowId xmlns:a16="http://schemas.microsoft.com/office/drawing/2014/main" val="2597494554"/>
                  </a:ext>
                </a:extLst>
              </a:tr>
              <a:tr h="560284">
                <a:tc>
                  <a:txBody>
                    <a:bodyPr/>
                    <a:lstStyle/>
                    <a:p>
                      <a:r>
                        <a:rPr lang="en-SG" sz="2600" dirty="0"/>
                        <a:t>Diploma in Applied AI and Analytics</a:t>
                      </a:r>
                    </a:p>
                  </a:txBody>
                  <a:tcPr marL="137355" marR="137355" marT="68678" marB="68678"/>
                </a:tc>
                <a:tc>
                  <a:txBody>
                    <a:bodyPr/>
                    <a:lstStyle/>
                    <a:p>
                      <a:r>
                        <a:rPr lang="en-SG" sz="2600" dirty="0"/>
                        <a:t>DAAA/FT/2A/04</a:t>
                      </a:r>
                    </a:p>
                  </a:txBody>
                  <a:tcPr marL="137355" marR="137355" marT="68678" marB="68678"/>
                </a:tc>
                <a:extLst>
                  <a:ext uri="{0D108BD9-81ED-4DB2-BD59-A6C34878D82A}">
                    <a16:rowId xmlns:a16="http://schemas.microsoft.com/office/drawing/2014/main" val="3472665099"/>
                  </a:ext>
                </a:extLst>
              </a:tr>
              <a:tr h="600137">
                <a:tc>
                  <a:txBody>
                    <a:bodyPr/>
                    <a:lstStyle/>
                    <a:p>
                      <a:r>
                        <a:rPr lang="en-SG" sz="2600"/>
                        <a:t>School of Computing </a:t>
                      </a:r>
                    </a:p>
                  </a:txBody>
                  <a:tcPr marL="137355" marR="137355" marT="68678" marB="6867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600"/>
                        <a:t>Singapore Polytechnic</a:t>
                      </a:r>
                    </a:p>
                  </a:txBody>
                  <a:tcPr marL="137355" marR="137355" marT="68678" marB="68678"/>
                </a:tc>
                <a:extLst>
                  <a:ext uri="{0D108BD9-81ED-4DB2-BD59-A6C34878D82A}">
                    <a16:rowId xmlns:a16="http://schemas.microsoft.com/office/drawing/2014/main" val="1358957886"/>
                  </a:ext>
                </a:extLst>
              </a:tr>
              <a:tr h="576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600" dirty="0"/>
                        <a:t>tanyh.20@ichat.sp.edu.sg</a:t>
                      </a:r>
                    </a:p>
                  </a:txBody>
                  <a:tcPr marL="137355" marR="137355" marT="68678" marB="6867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2600" dirty="0"/>
                    </a:p>
                  </a:txBody>
                  <a:tcPr marL="137355" marR="137355" marT="68678" marB="68678"/>
                </a:tc>
                <a:extLst>
                  <a:ext uri="{0D108BD9-81ED-4DB2-BD59-A6C34878D82A}">
                    <a16:rowId xmlns:a16="http://schemas.microsoft.com/office/drawing/2014/main" val="685036898"/>
                  </a:ext>
                </a:extLst>
              </a:tr>
              <a:tr h="600137">
                <a:tc>
                  <a:txBody>
                    <a:bodyPr/>
                    <a:lstStyle/>
                    <a:p>
                      <a:r>
                        <a:rPr lang="en-SG" sz="2600" dirty="0"/>
                        <a:t>AIML</a:t>
                      </a:r>
                    </a:p>
                  </a:txBody>
                  <a:tcPr marL="137355" marR="137355" marT="68678" marB="6867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600" dirty="0"/>
                        <a:t>ST1511</a:t>
                      </a:r>
                    </a:p>
                  </a:txBody>
                  <a:tcPr marL="137355" marR="137355" marT="68678" marB="68678"/>
                </a:tc>
                <a:extLst>
                  <a:ext uri="{0D108BD9-81ED-4DB2-BD59-A6C34878D82A}">
                    <a16:rowId xmlns:a16="http://schemas.microsoft.com/office/drawing/2014/main" val="1391167179"/>
                  </a:ext>
                </a:extLst>
              </a:tr>
              <a:tr h="600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600"/>
                        <a:t>CA1 Assignment</a:t>
                      </a:r>
                    </a:p>
                  </a:txBody>
                  <a:tcPr marL="137355" marR="137355" marT="68678" marB="68678"/>
                </a:tc>
                <a:tc>
                  <a:txBody>
                    <a:bodyPr/>
                    <a:lstStyle/>
                    <a:p>
                      <a:endParaRPr lang="en-SG" sz="2600" dirty="0"/>
                    </a:p>
                  </a:txBody>
                  <a:tcPr marL="137355" marR="137355" marT="68678" marB="68678"/>
                </a:tc>
                <a:extLst>
                  <a:ext uri="{0D108BD9-81ED-4DB2-BD59-A6C34878D82A}">
                    <a16:rowId xmlns:a16="http://schemas.microsoft.com/office/drawing/2014/main" val="3874813747"/>
                  </a:ext>
                </a:extLst>
              </a:tr>
            </a:tbl>
          </a:graphicData>
        </a:graphic>
      </p:graphicFrame>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rmAutofit/>
          </a:bodyPr>
          <a:lstStyle/>
          <a:p>
            <a:r>
              <a:rPr lang="en-US" sz="8000" b="1" dirty="0">
                <a:latin typeface="Source Sans Pro" panose="020B0503030403020204" pitchFamily="34" charset="0"/>
                <a:ea typeface="Source Sans Pro" panose="020B0503030403020204" pitchFamily="34" charset="0"/>
              </a:rPr>
              <a:t>AIML CA1</a:t>
            </a:r>
            <a:endParaRPr lang="en-US" sz="8000" b="1" kern="1200" dirty="0">
              <a:solidFill>
                <a:schemeClr val="tx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225735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Theil’s U – Univariate Feature Selection</a:t>
            </a: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10427899" cy="496621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sz="1800" b="1" dirty="0">
              <a:latin typeface="Source Sans Pro" panose="020B0503030403020204" pitchFamily="34" charset="0"/>
              <a:ea typeface="Source Sans Pro" panose="020B0503030403020204" pitchFamily="34" charset="0"/>
            </a:endParaRPr>
          </a:p>
        </p:txBody>
      </p:sp>
      <p:pic>
        <p:nvPicPr>
          <p:cNvPr id="1026" name="Picture 2">
            <a:extLst>
              <a:ext uri="{FF2B5EF4-FFF2-40B4-BE49-F238E27FC236}">
                <a16:creationId xmlns:a16="http://schemas.microsoft.com/office/drawing/2014/main" id="{1584A958-6837-4E8E-AAC0-A2C9ED802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100" y="2024062"/>
            <a:ext cx="7839075" cy="2809875"/>
          </a:xfrm>
          <a:prstGeom prst="rect">
            <a:avLst/>
          </a:prstGeom>
          <a:noFill/>
          <a:extLst>
            <a:ext uri="{909E8E84-426E-40DD-AFC4-6F175D3DCCD1}">
              <a14:hiddenFill xmlns:a14="http://schemas.microsoft.com/office/drawing/2010/main">
                <a:solidFill>
                  <a:srgbClr val="FFFFFF"/>
                </a:solidFill>
              </a14:hiddenFill>
            </a:ext>
          </a:extLst>
        </p:spPr>
      </p:pic>
      <p:sp>
        <p:nvSpPr>
          <p:cNvPr id="3" name="Star: 5 Points 2">
            <a:extLst>
              <a:ext uri="{FF2B5EF4-FFF2-40B4-BE49-F238E27FC236}">
                <a16:creationId xmlns:a16="http://schemas.microsoft.com/office/drawing/2014/main" id="{170E7EA8-000C-4EC5-B287-B5A635AD3482}"/>
              </a:ext>
            </a:extLst>
          </p:cNvPr>
          <p:cNvSpPr/>
          <p:nvPr/>
        </p:nvSpPr>
        <p:spPr>
          <a:xfrm>
            <a:off x="2283619" y="2931319"/>
            <a:ext cx="305206" cy="323847"/>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Star: 5 Points 21">
            <a:extLst>
              <a:ext uri="{FF2B5EF4-FFF2-40B4-BE49-F238E27FC236}">
                <a16:creationId xmlns:a16="http://schemas.microsoft.com/office/drawing/2014/main" id="{E64E6465-8A30-425A-87CB-BFBB3D4873D4}"/>
              </a:ext>
            </a:extLst>
          </p:cNvPr>
          <p:cNvSpPr/>
          <p:nvPr/>
        </p:nvSpPr>
        <p:spPr>
          <a:xfrm>
            <a:off x="2583151" y="2931318"/>
            <a:ext cx="305206" cy="323847"/>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Star: 5 Points 22">
            <a:extLst>
              <a:ext uri="{FF2B5EF4-FFF2-40B4-BE49-F238E27FC236}">
                <a16:creationId xmlns:a16="http://schemas.microsoft.com/office/drawing/2014/main" id="{E83B2FF6-DE6D-4E57-9A52-9EA25FDE36B8}"/>
              </a:ext>
            </a:extLst>
          </p:cNvPr>
          <p:cNvSpPr/>
          <p:nvPr/>
        </p:nvSpPr>
        <p:spPr>
          <a:xfrm>
            <a:off x="2888357" y="2931318"/>
            <a:ext cx="305206" cy="323847"/>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Star: 5 Points 23">
            <a:extLst>
              <a:ext uri="{FF2B5EF4-FFF2-40B4-BE49-F238E27FC236}">
                <a16:creationId xmlns:a16="http://schemas.microsoft.com/office/drawing/2014/main" id="{0BA75A8B-86D9-4CA2-A0E4-D9A7D4922E1B}"/>
              </a:ext>
            </a:extLst>
          </p:cNvPr>
          <p:cNvSpPr/>
          <p:nvPr/>
        </p:nvSpPr>
        <p:spPr>
          <a:xfrm>
            <a:off x="3744998" y="2931317"/>
            <a:ext cx="305206" cy="323847"/>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Star: 5 Points 24">
            <a:extLst>
              <a:ext uri="{FF2B5EF4-FFF2-40B4-BE49-F238E27FC236}">
                <a16:creationId xmlns:a16="http://schemas.microsoft.com/office/drawing/2014/main" id="{7875150E-D309-4D15-A2F2-434C31CA7EF1}"/>
              </a:ext>
            </a:extLst>
          </p:cNvPr>
          <p:cNvSpPr/>
          <p:nvPr/>
        </p:nvSpPr>
        <p:spPr>
          <a:xfrm>
            <a:off x="4933951" y="2769393"/>
            <a:ext cx="305206" cy="323847"/>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Star: 5 Points 25">
            <a:extLst>
              <a:ext uri="{FF2B5EF4-FFF2-40B4-BE49-F238E27FC236}">
                <a16:creationId xmlns:a16="http://schemas.microsoft.com/office/drawing/2014/main" id="{2DDDBD87-125C-4847-81D3-ECE1EE1C5F09}"/>
              </a:ext>
            </a:extLst>
          </p:cNvPr>
          <p:cNvSpPr/>
          <p:nvPr/>
        </p:nvSpPr>
        <p:spPr>
          <a:xfrm>
            <a:off x="6698051" y="2931317"/>
            <a:ext cx="305206" cy="323847"/>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Star: 5 Points 26">
            <a:extLst>
              <a:ext uri="{FF2B5EF4-FFF2-40B4-BE49-F238E27FC236}">
                <a16:creationId xmlns:a16="http://schemas.microsoft.com/office/drawing/2014/main" id="{C6506C84-37F3-4CE4-A5D5-28C9D112DC21}"/>
              </a:ext>
            </a:extLst>
          </p:cNvPr>
          <p:cNvSpPr/>
          <p:nvPr/>
        </p:nvSpPr>
        <p:spPr>
          <a:xfrm>
            <a:off x="7003054" y="2931315"/>
            <a:ext cx="305206" cy="323847"/>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Star: 5 Points 27">
            <a:extLst>
              <a:ext uri="{FF2B5EF4-FFF2-40B4-BE49-F238E27FC236}">
                <a16:creationId xmlns:a16="http://schemas.microsoft.com/office/drawing/2014/main" id="{46E7B73F-3855-49C4-AD00-FE4C4E453B7F}"/>
              </a:ext>
            </a:extLst>
          </p:cNvPr>
          <p:cNvSpPr/>
          <p:nvPr/>
        </p:nvSpPr>
        <p:spPr>
          <a:xfrm>
            <a:off x="7308057" y="2931315"/>
            <a:ext cx="305206" cy="323847"/>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025653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Theil’s U – Univariate Feature Selection</a:t>
            </a: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10427899" cy="496621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sz="1800" b="1" dirty="0">
              <a:latin typeface="Source Sans Pro" panose="020B0503030403020204" pitchFamily="34" charset="0"/>
              <a:ea typeface="Source Sans Pro" panose="020B0503030403020204" pitchFamily="34" charset="0"/>
            </a:endParaRPr>
          </a:p>
        </p:txBody>
      </p:sp>
      <p:sp>
        <p:nvSpPr>
          <p:cNvPr id="13" name="Title 5">
            <a:extLst>
              <a:ext uri="{FF2B5EF4-FFF2-40B4-BE49-F238E27FC236}">
                <a16:creationId xmlns:a16="http://schemas.microsoft.com/office/drawing/2014/main" id="{D23EDA43-DF81-4BB9-AAD5-7481DA08C138}"/>
              </a:ext>
            </a:extLst>
          </p:cNvPr>
          <p:cNvSpPr txBox="1">
            <a:spLocks/>
          </p:cNvSpPr>
          <p:nvPr/>
        </p:nvSpPr>
        <p:spPr>
          <a:xfrm>
            <a:off x="1764101" y="1825067"/>
            <a:ext cx="8663798" cy="50329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1800" b="1" u="sng" dirty="0">
                <a:latin typeface="Source Sans Pro" panose="020B0503030403020204" pitchFamily="34" charset="0"/>
                <a:ea typeface="Source Sans Pro" panose="020B0503030403020204" pitchFamily="34" charset="0"/>
              </a:rPr>
              <a:t>Key Points to take down:</a:t>
            </a:r>
          </a:p>
          <a:p>
            <a:pPr marL="285750" indent="-285750">
              <a:lnSpc>
                <a:spcPct val="100000"/>
              </a:lnSpc>
              <a:buFont typeface="Wingdings" panose="05000000000000000000" pitchFamily="2" charset="2"/>
              <a:buChar char="§"/>
            </a:pPr>
            <a:r>
              <a:rPr lang="en-SG" sz="1800" dirty="0">
                <a:latin typeface="Source Sans Pro" panose="020B0503030403020204" pitchFamily="34" charset="0"/>
                <a:ea typeface="Source Sans Pro" panose="020B0503030403020204" pitchFamily="34" charset="0"/>
              </a:rPr>
              <a:t>These columns have low correlation with edibility, where U &lt; 0.05</a:t>
            </a:r>
          </a:p>
          <a:p>
            <a:pPr marL="285750" indent="-285750">
              <a:lnSpc>
                <a:spcPct val="100000"/>
              </a:lnSpc>
              <a:buFont typeface="Wingdings" panose="05000000000000000000" pitchFamily="2" charset="2"/>
              <a:buChar char="§"/>
            </a:pPr>
            <a:r>
              <a:rPr lang="en-SG" sz="1800" dirty="0">
                <a:latin typeface="Source Sans Pro" panose="020B0503030403020204" pitchFamily="34" charset="0"/>
                <a:ea typeface="Source Sans Pro" panose="020B0503030403020204" pitchFamily="34" charset="0"/>
              </a:rPr>
              <a:t>cap-shape, cap-surface, cap-color, gill-attachment, stalk-shape, veil-type, veil-color, ring-number</a:t>
            </a:r>
          </a:p>
          <a:p>
            <a:pPr>
              <a:lnSpc>
                <a:spcPct val="100000"/>
              </a:lnSpc>
            </a:pPr>
            <a:r>
              <a:rPr lang="en-SG" sz="1800" dirty="0">
                <a:latin typeface="Source Sans Pro" panose="020B0503030403020204" pitchFamily="34" charset="0"/>
                <a:ea typeface="Source Sans Pro" panose="020B0503030403020204" pitchFamily="34" charset="0"/>
              </a:rPr>
              <a:t> </a:t>
            </a:r>
          </a:p>
          <a:p>
            <a:pPr>
              <a:lnSpc>
                <a:spcPct val="100000"/>
              </a:lnSpc>
            </a:pPr>
            <a:r>
              <a:rPr lang="en-SG" sz="1800" b="1" u="sng" dirty="0">
                <a:latin typeface="Source Sans Pro" panose="020B0503030403020204" pitchFamily="34" charset="0"/>
                <a:ea typeface="Source Sans Pro" panose="020B0503030403020204" pitchFamily="34" charset="0"/>
              </a:rPr>
              <a:t>Action Plan</a:t>
            </a:r>
          </a:p>
          <a:p>
            <a:pPr marL="285750" indent="-285750">
              <a:buFont typeface="Wingdings" panose="05000000000000000000" pitchFamily="2" charset="2"/>
              <a:buChar char="§"/>
            </a:pPr>
            <a:r>
              <a:rPr lang="en-SG" sz="1800" dirty="0">
                <a:latin typeface="Source Sans Pro" panose="020B0503030403020204" pitchFamily="34" charset="0"/>
                <a:ea typeface="Source Sans Pro" panose="020B0503030403020204" pitchFamily="34" charset="0"/>
              </a:rPr>
              <a:t>Drop all these columns show below</a:t>
            </a:r>
          </a:p>
        </p:txBody>
      </p:sp>
      <p:pic>
        <p:nvPicPr>
          <p:cNvPr id="6" name="Picture 5">
            <a:extLst>
              <a:ext uri="{FF2B5EF4-FFF2-40B4-BE49-F238E27FC236}">
                <a16:creationId xmlns:a16="http://schemas.microsoft.com/office/drawing/2014/main" id="{DF83EBBD-F87A-49B5-9FE4-DB6A386AD25E}"/>
              </a:ext>
            </a:extLst>
          </p:cNvPr>
          <p:cNvPicPr>
            <a:picLocks noChangeAspect="1"/>
          </p:cNvPicPr>
          <p:nvPr/>
        </p:nvPicPr>
        <p:blipFill>
          <a:blip r:embed="rId3"/>
          <a:stretch>
            <a:fillRect/>
          </a:stretch>
        </p:blipFill>
        <p:spPr>
          <a:xfrm>
            <a:off x="1764100" y="3915628"/>
            <a:ext cx="8663799" cy="851809"/>
          </a:xfrm>
          <a:prstGeom prst="rect">
            <a:avLst/>
          </a:prstGeom>
        </p:spPr>
      </p:pic>
    </p:spTree>
    <p:extLst>
      <p:ext uri="{BB962C8B-B14F-4D97-AF65-F5344CB8AC3E}">
        <p14:creationId xmlns:p14="http://schemas.microsoft.com/office/powerpoint/2010/main" val="8215419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Displaying Features</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0" y="1825067"/>
            <a:ext cx="10427899" cy="50329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1800" dirty="0">
                <a:latin typeface="Source Sans Pro" panose="020B0503030403020204" pitchFamily="34" charset="0"/>
                <a:ea typeface="Source Sans Pro" panose="020B0503030403020204" pitchFamily="34" charset="0"/>
              </a:rPr>
              <a:t>After dropping many columns, I think it is safe to say we can proceed on to feature engineering.</a:t>
            </a:r>
            <a:endParaRPr lang="en-SG" dirty="0"/>
          </a:p>
        </p:txBody>
      </p:sp>
      <p:pic>
        <p:nvPicPr>
          <p:cNvPr id="3" name="Picture 2">
            <a:extLst>
              <a:ext uri="{FF2B5EF4-FFF2-40B4-BE49-F238E27FC236}">
                <a16:creationId xmlns:a16="http://schemas.microsoft.com/office/drawing/2014/main" id="{E9767D73-7B25-424C-A8F0-86F8D6B2277F}"/>
              </a:ext>
            </a:extLst>
          </p:cNvPr>
          <p:cNvPicPr>
            <a:picLocks noChangeAspect="1"/>
          </p:cNvPicPr>
          <p:nvPr/>
        </p:nvPicPr>
        <p:blipFill>
          <a:blip r:embed="rId2"/>
          <a:stretch>
            <a:fillRect/>
          </a:stretch>
        </p:blipFill>
        <p:spPr>
          <a:xfrm>
            <a:off x="485827" y="2740130"/>
            <a:ext cx="11220346" cy="1886211"/>
          </a:xfrm>
          <a:prstGeom prst="rect">
            <a:avLst/>
          </a:prstGeom>
        </p:spPr>
      </p:pic>
    </p:spTree>
    <p:extLst>
      <p:ext uri="{BB962C8B-B14F-4D97-AF65-F5344CB8AC3E}">
        <p14:creationId xmlns:p14="http://schemas.microsoft.com/office/powerpoint/2010/main" val="120005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Feature Engineering / Preprocessing</a:t>
            </a:r>
          </a:p>
        </p:txBody>
      </p:sp>
      <p:sp>
        <p:nvSpPr>
          <p:cNvPr id="8" name="Title 5">
            <a:extLst>
              <a:ext uri="{FF2B5EF4-FFF2-40B4-BE49-F238E27FC236}">
                <a16:creationId xmlns:a16="http://schemas.microsoft.com/office/drawing/2014/main" id="{C99CAF18-E87E-41A6-830E-938E0D702918}"/>
              </a:ext>
            </a:extLst>
          </p:cNvPr>
          <p:cNvSpPr txBox="1">
            <a:spLocks/>
          </p:cNvSpPr>
          <p:nvPr/>
        </p:nvSpPr>
        <p:spPr>
          <a:xfrm>
            <a:off x="1764101" y="1825066"/>
            <a:ext cx="10427898" cy="50329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000" b="1" dirty="0">
                <a:latin typeface="Source Sans Pro" panose="020B0503030403020204" pitchFamily="34" charset="0"/>
                <a:ea typeface="Source Sans Pro" panose="020B0503030403020204" pitchFamily="34" charset="0"/>
              </a:rPr>
              <a:t>For Feature Engineering, I will be covering these technique applied to this dataset:</a:t>
            </a:r>
          </a:p>
          <a:p>
            <a:endParaRPr lang="en-SG" sz="1800" b="1"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SG" sz="3600" dirty="0">
                <a:latin typeface="Source Sans Pro SemiBold" panose="020B0603030403020204" pitchFamily="34" charset="0"/>
                <a:ea typeface="Source Sans Pro SemiBold" panose="020B0603030403020204" pitchFamily="34" charset="0"/>
              </a:rPr>
              <a:t>Data Partition</a:t>
            </a:r>
          </a:p>
          <a:p>
            <a:pPr marL="285750" indent="-285750">
              <a:buFont typeface="Arial" panose="020B0604020202020204" pitchFamily="34" charset="0"/>
              <a:buChar char="•"/>
            </a:pPr>
            <a:r>
              <a:rPr lang="en-SG" sz="3600" dirty="0">
                <a:latin typeface="Source Sans Pro SemiBold" panose="020B0603030403020204" pitchFamily="34" charset="0"/>
                <a:ea typeface="Source Sans Pro SemiBold" panose="020B0603030403020204" pitchFamily="34" charset="0"/>
              </a:rPr>
              <a:t>Imputation</a:t>
            </a:r>
          </a:p>
          <a:p>
            <a:pPr marL="285750" indent="-285750">
              <a:buFont typeface="Arial" panose="020B0604020202020204" pitchFamily="34" charset="0"/>
              <a:buChar char="•"/>
            </a:pPr>
            <a:r>
              <a:rPr lang="en-SG" sz="3600" dirty="0">
                <a:latin typeface="Source Sans Pro SemiBold" panose="020B0603030403020204" pitchFamily="34" charset="0"/>
                <a:ea typeface="Source Sans Pro SemiBold" panose="020B0603030403020204" pitchFamily="34" charset="0"/>
              </a:rPr>
              <a:t>Categorical Encoding</a:t>
            </a:r>
          </a:p>
          <a:p>
            <a:pPr marL="285750" indent="-285750">
              <a:buFont typeface="Arial" panose="020B0604020202020204" pitchFamily="34" charset="0"/>
              <a:buChar char="•"/>
            </a:pPr>
            <a:endParaRPr lang="en-SG" sz="3600" dirty="0">
              <a:latin typeface="Source Sans Pro SemiBold" panose="020B0603030403020204" pitchFamily="34" charset="0"/>
              <a:ea typeface="Source Sans Pro SemiBold" panose="020B0603030403020204" pitchFamily="34" charset="0"/>
            </a:endParaRPr>
          </a:p>
          <a:p>
            <a:r>
              <a:rPr lang="en-SG" sz="1800" dirty="0">
                <a:latin typeface="Source Sans Pro SemiBold" panose="020B0603030403020204" pitchFamily="34" charset="0"/>
                <a:ea typeface="Source Sans Pro SemiBold" panose="020B0603030403020204" pitchFamily="34" charset="0"/>
              </a:rPr>
              <a:t>Nothing fancy to do on this dataset :/</a:t>
            </a:r>
          </a:p>
        </p:txBody>
      </p:sp>
    </p:spTree>
    <p:extLst>
      <p:ext uri="{BB962C8B-B14F-4D97-AF65-F5344CB8AC3E}">
        <p14:creationId xmlns:p14="http://schemas.microsoft.com/office/powerpoint/2010/main" val="2160513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F</a:t>
            </a:r>
            <a:r>
              <a:rPr lang="en-US" sz="5400" b="1" kern="1200" dirty="0">
                <a:solidFill>
                  <a:schemeClr val="tx1"/>
                </a:solidFill>
                <a:latin typeface="Source Sans Pro" panose="020B0503030403020204" pitchFamily="34" charset="0"/>
                <a:ea typeface="Source Sans Pro" panose="020B0503030403020204" pitchFamily="34" charset="0"/>
              </a:rPr>
              <a:t>eatures and Target variable</a:t>
            </a:r>
          </a:p>
        </p:txBody>
      </p:sp>
      <p:pic>
        <p:nvPicPr>
          <p:cNvPr id="5" name="Picture 4" descr="Text&#10;&#10;Description automatically generated">
            <a:extLst>
              <a:ext uri="{FF2B5EF4-FFF2-40B4-BE49-F238E27FC236}">
                <a16:creationId xmlns:a16="http://schemas.microsoft.com/office/drawing/2014/main" id="{FA2415D0-0C58-465D-ACC6-F09E58B85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100" y="2055070"/>
            <a:ext cx="8115300" cy="3467100"/>
          </a:xfrm>
          <a:prstGeom prst="rect">
            <a:avLst/>
          </a:prstGeom>
        </p:spPr>
      </p:pic>
    </p:spTree>
    <p:extLst>
      <p:ext uri="{BB962C8B-B14F-4D97-AF65-F5344CB8AC3E}">
        <p14:creationId xmlns:p14="http://schemas.microsoft.com/office/powerpoint/2010/main" val="41428161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Data Partition</a:t>
            </a:r>
          </a:p>
        </p:txBody>
      </p:sp>
      <p:pic>
        <p:nvPicPr>
          <p:cNvPr id="3" name="Picture 2" descr="Text&#10;&#10;Description automatically generated">
            <a:extLst>
              <a:ext uri="{FF2B5EF4-FFF2-40B4-BE49-F238E27FC236}">
                <a16:creationId xmlns:a16="http://schemas.microsoft.com/office/drawing/2014/main" id="{41A8A28A-FF63-4919-9A16-396ECAFB6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5067"/>
            <a:ext cx="12192000" cy="4792043"/>
          </a:xfrm>
          <a:prstGeom prst="rect">
            <a:avLst/>
          </a:prstGeom>
        </p:spPr>
      </p:pic>
    </p:spTree>
    <p:extLst>
      <p:ext uri="{BB962C8B-B14F-4D97-AF65-F5344CB8AC3E}">
        <p14:creationId xmlns:p14="http://schemas.microsoft.com/office/powerpoint/2010/main" val="21072650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Data Partition</a:t>
            </a:r>
          </a:p>
        </p:txBody>
      </p:sp>
      <p:sp>
        <p:nvSpPr>
          <p:cNvPr id="8" name="Title 5">
            <a:extLst>
              <a:ext uri="{FF2B5EF4-FFF2-40B4-BE49-F238E27FC236}">
                <a16:creationId xmlns:a16="http://schemas.microsoft.com/office/drawing/2014/main" id="{C99CAF18-E87E-41A6-830E-938E0D702918}"/>
              </a:ext>
            </a:extLst>
          </p:cNvPr>
          <p:cNvSpPr txBox="1">
            <a:spLocks/>
          </p:cNvSpPr>
          <p:nvPr/>
        </p:nvSpPr>
        <p:spPr>
          <a:xfrm>
            <a:off x="1764101" y="1825066"/>
            <a:ext cx="10427898" cy="50329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000" dirty="0">
                <a:latin typeface="Source Sans Pro SemiBold" panose="020B0603030403020204" pitchFamily="34" charset="0"/>
                <a:ea typeface="Source Sans Pro SemiBold" panose="020B0603030403020204" pitchFamily="34" charset="0"/>
              </a:rPr>
              <a:t>The two class count are quite close to each other, so no class balancing is needed.</a:t>
            </a:r>
          </a:p>
        </p:txBody>
      </p:sp>
      <p:pic>
        <p:nvPicPr>
          <p:cNvPr id="2050" name="Picture 2">
            <a:extLst>
              <a:ext uri="{FF2B5EF4-FFF2-40B4-BE49-F238E27FC236}">
                <a16:creationId xmlns:a16="http://schemas.microsoft.com/office/drawing/2014/main" id="{224BDAB0-A396-4433-8612-EEE89B4DA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100" y="2345093"/>
            <a:ext cx="6001394" cy="408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2108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Imputation</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0" y="1825067"/>
            <a:ext cx="10427899" cy="50329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Source Sans Pro" panose="020B0503030403020204" pitchFamily="34" charset="0"/>
                <a:ea typeface="Source Sans Pro" panose="020B0503030403020204" pitchFamily="34" charset="0"/>
              </a:rPr>
              <a:t>I will be using `</a:t>
            </a:r>
            <a:r>
              <a:rPr lang="en-US" sz="1800" dirty="0" err="1">
                <a:latin typeface="Source Sans Pro" panose="020B0503030403020204" pitchFamily="34" charset="0"/>
                <a:ea typeface="Source Sans Pro" panose="020B0503030403020204" pitchFamily="34" charset="0"/>
              </a:rPr>
              <a:t>SimpleImputer</a:t>
            </a:r>
            <a:r>
              <a:rPr lang="en-US" sz="1800" dirty="0">
                <a:latin typeface="Source Sans Pro" panose="020B0503030403020204" pitchFamily="34" charset="0"/>
                <a:ea typeface="Source Sans Pro" panose="020B0503030403020204" pitchFamily="34" charset="0"/>
              </a:rPr>
              <a:t>` from `</a:t>
            </a:r>
            <a:r>
              <a:rPr lang="en-US" sz="1800" dirty="0" err="1">
                <a:latin typeface="Source Sans Pro" panose="020B0503030403020204" pitchFamily="34" charset="0"/>
                <a:ea typeface="Source Sans Pro" panose="020B0503030403020204" pitchFamily="34" charset="0"/>
              </a:rPr>
              <a:t>sklearn.impute</a:t>
            </a:r>
            <a:r>
              <a:rPr lang="en-US" sz="1800" dirty="0">
                <a:latin typeface="Source Sans Pro" panose="020B0503030403020204" pitchFamily="34" charset="0"/>
                <a:ea typeface="Source Sans Pro" panose="020B0503030403020204" pitchFamily="34" charset="0"/>
              </a:rPr>
              <a:t>` to impute missing values with the mode value.</a:t>
            </a:r>
            <a:endParaRPr lang="en-SG" sz="1800" dirty="0">
              <a:latin typeface="Source Sans Pro" panose="020B0503030403020204" pitchFamily="34" charset="0"/>
              <a:ea typeface="Source Sans Pro" panose="020B0503030403020204" pitchFamily="34" charset="0"/>
            </a:endParaRPr>
          </a:p>
        </p:txBody>
      </p:sp>
      <p:pic>
        <p:nvPicPr>
          <p:cNvPr id="6" name="Picture 5">
            <a:extLst>
              <a:ext uri="{FF2B5EF4-FFF2-40B4-BE49-F238E27FC236}">
                <a16:creationId xmlns:a16="http://schemas.microsoft.com/office/drawing/2014/main" id="{6743B459-4726-42F1-892F-721183DA3353}"/>
              </a:ext>
            </a:extLst>
          </p:cNvPr>
          <p:cNvPicPr>
            <a:picLocks noChangeAspect="1"/>
          </p:cNvPicPr>
          <p:nvPr/>
        </p:nvPicPr>
        <p:blipFill>
          <a:blip r:embed="rId2"/>
          <a:stretch>
            <a:fillRect/>
          </a:stretch>
        </p:blipFill>
        <p:spPr>
          <a:xfrm>
            <a:off x="1742518" y="2412137"/>
            <a:ext cx="8685382" cy="3858791"/>
          </a:xfrm>
          <a:prstGeom prst="rect">
            <a:avLst/>
          </a:prstGeom>
        </p:spPr>
      </p:pic>
    </p:spTree>
    <p:extLst>
      <p:ext uri="{BB962C8B-B14F-4D97-AF65-F5344CB8AC3E}">
        <p14:creationId xmlns:p14="http://schemas.microsoft.com/office/powerpoint/2010/main" val="750240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One Hot Encoding</a:t>
            </a:r>
          </a:p>
        </p:txBody>
      </p:sp>
      <p:sp>
        <p:nvSpPr>
          <p:cNvPr id="8" name="Title 5">
            <a:extLst>
              <a:ext uri="{FF2B5EF4-FFF2-40B4-BE49-F238E27FC236}">
                <a16:creationId xmlns:a16="http://schemas.microsoft.com/office/drawing/2014/main" id="{C99CAF18-E87E-41A6-830E-938E0D702918}"/>
              </a:ext>
            </a:extLst>
          </p:cNvPr>
          <p:cNvSpPr txBox="1">
            <a:spLocks/>
          </p:cNvSpPr>
          <p:nvPr/>
        </p:nvSpPr>
        <p:spPr>
          <a:xfrm>
            <a:off x="1764101" y="1825066"/>
            <a:ext cx="10427898" cy="50329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1800" dirty="0">
                <a:latin typeface="Source Sans Pro SemiBold" panose="020B0603030403020204" pitchFamily="34" charset="0"/>
                <a:ea typeface="Source Sans Pro SemiBold" panose="020B0603030403020204" pitchFamily="34" charset="0"/>
              </a:rPr>
              <a:t>Probably the most magical thing we learnt during Week 2.</a:t>
            </a:r>
          </a:p>
          <a:p>
            <a:endParaRPr lang="en-SG" sz="1800" dirty="0">
              <a:latin typeface="Source Sans Pro SemiBold" panose="020B0603030403020204" pitchFamily="34" charset="0"/>
              <a:ea typeface="Source Sans Pro SemiBold" panose="020B0603030403020204" pitchFamily="34" charset="0"/>
            </a:endParaRPr>
          </a:p>
          <a:p>
            <a:r>
              <a:rPr lang="en-SG" sz="1800" dirty="0">
                <a:latin typeface="Source Sans Pro SemiBold" panose="020B0603030403020204" pitchFamily="34" charset="0"/>
                <a:ea typeface="Source Sans Pro SemiBold" panose="020B0603030403020204" pitchFamily="34" charset="0"/>
              </a:rPr>
              <a:t>Why One Hot Encoding?</a:t>
            </a:r>
          </a:p>
          <a:p>
            <a:r>
              <a:rPr lang="en-SG" sz="1800" dirty="0">
                <a:latin typeface="Source Sans Pro SemiBold" panose="020B0603030403020204" pitchFamily="34" charset="0"/>
                <a:ea typeface="Source Sans Pro SemiBold" panose="020B0603030403020204" pitchFamily="34" charset="0"/>
              </a:rPr>
              <a:t>The metadata states that all variables are nominally valued, as such we have to assume all variables to be nominal data. Since there is no order, I have to use </a:t>
            </a:r>
            <a:r>
              <a:rPr lang="en-SG" sz="1800" dirty="0" err="1">
                <a:latin typeface="Source Sans Pro SemiBold" panose="020B0603030403020204" pitchFamily="34" charset="0"/>
                <a:ea typeface="Source Sans Pro SemiBold" panose="020B0603030403020204" pitchFamily="34" charset="0"/>
              </a:rPr>
              <a:t>sklearn.preprocessing.OneHotEncoder</a:t>
            </a:r>
            <a:r>
              <a:rPr lang="en-SG" sz="1800" dirty="0">
                <a:latin typeface="Source Sans Pro SemiBold" panose="020B0603030403020204" pitchFamily="34" charset="0"/>
                <a:ea typeface="Source Sans Pro SemiBold" panose="020B0603030403020204" pitchFamily="34" charset="0"/>
              </a:rPr>
              <a:t> method to encode the data.</a:t>
            </a:r>
          </a:p>
        </p:txBody>
      </p:sp>
      <p:pic>
        <p:nvPicPr>
          <p:cNvPr id="5" name="Picture 4">
            <a:extLst>
              <a:ext uri="{FF2B5EF4-FFF2-40B4-BE49-F238E27FC236}">
                <a16:creationId xmlns:a16="http://schemas.microsoft.com/office/drawing/2014/main" id="{057BB9BC-9EDE-4C7C-93C4-B248AF27BE33}"/>
              </a:ext>
            </a:extLst>
          </p:cNvPr>
          <p:cNvPicPr>
            <a:picLocks noChangeAspect="1"/>
          </p:cNvPicPr>
          <p:nvPr/>
        </p:nvPicPr>
        <p:blipFill>
          <a:blip r:embed="rId3"/>
          <a:stretch>
            <a:fillRect/>
          </a:stretch>
        </p:blipFill>
        <p:spPr>
          <a:xfrm>
            <a:off x="235744" y="3519040"/>
            <a:ext cx="11720512" cy="1644984"/>
          </a:xfrm>
          <a:prstGeom prst="rect">
            <a:avLst/>
          </a:prstGeom>
        </p:spPr>
      </p:pic>
    </p:spTree>
    <p:extLst>
      <p:ext uri="{BB962C8B-B14F-4D97-AF65-F5344CB8AC3E}">
        <p14:creationId xmlns:p14="http://schemas.microsoft.com/office/powerpoint/2010/main" val="29608300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Label Encoder</a:t>
            </a:r>
          </a:p>
        </p:txBody>
      </p:sp>
      <p:sp>
        <p:nvSpPr>
          <p:cNvPr id="8" name="Title 5">
            <a:extLst>
              <a:ext uri="{FF2B5EF4-FFF2-40B4-BE49-F238E27FC236}">
                <a16:creationId xmlns:a16="http://schemas.microsoft.com/office/drawing/2014/main" id="{C99CAF18-E87E-41A6-830E-938E0D702918}"/>
              </a:ext>
            </a:extLst>
          </p:cNvPr>
          <p:cNvSpPr txBox="1">
            <a:spLocks/>
          </p:cNvSpPr>
          <p:nvPr/>
        </p:nvSpPr>
        <p:spPr>
          <a:xfrm>
            <a:off x="1764101" y="1825066"/>
            <a:ext cx="10427898" cy="50329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1800" dirty="0">
                <a:latin typeface="Source Sans Pro SemiBold" panose="020B0603030403020204" pitchFamily="34" charset="0"/>
                <a:ea typeface="Source Sans Pro SemiBold" panose="020B0603030403020204" pitchFamily="34" charset="0"/>
              </a:rPr>
              <a:t>Label encoding the target variable, 0 = ‘edible’, 1 = ‘poisonous’.</a:t>
            </a:r>
          </a:p>
        </p:txBody>
      </p:sp>
      <p:pic>
        <p:nvPicPr>
          <p:cNvPr id="3" name="Picture 2" descr="Text&#10;&#10;Description automatically generated">
            <a:extLst>
              <a:ext uri="{FF2B5EF4-FFF2-40B4-BE49-F238E27FC236}">
                <a16:creationId xmlns:a16="http://schemas.microsoft.com/office/drawing/2014/main" id="{69DE957B-261A-4DFB-BFCC-2A1BD4B5D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099" y="2375375"/>
            <a:ext cx="8055761" cy="3817730"/>
          </a:xfrm>
          <a:prstGeom prst="rect">
            <a:avLst/>
          </a:prstGeom>
        </p:spPr>
      </p:pic>
    </p:spTree>
    <p:extLst>
      <p:ext uri="{BB962C8B-B14F-4D97-AF65-F5344CB8AC3E}">
        <p14:creationId xmlns:p14="http://schemas.microsoft.com/office/powerpoint/2010/main" val="2388832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Part </a:t>
            </a:r>
            <a:r>
              <a:rPr lang="en-US" sz="5400" b="1" dirty="0">
                <a:latin typeface="Source Sans Pro" panose="020B0503030403020204" pitchFamily="34" charset="0"/>
                <a:ea typeface="Source Sans Pro" panose="020B0503030403020204" pitchFamily="34" charset="0"/>
              </a:rPr>
              <a:t>A: Mushroom Classification</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0" y="1825067"/>
            <a:ext cx="10427899" cy="50329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000" b="1" u="sng" dirty="0">
                <a:latin typeface="Source Sans Pro" panose="020B0503030403020204" pitchFamily="34" charset="0"/>
                <a:ea typeface="Source Sans Pro" panose="020B0503030403020204" pitchFamily="34" charset="0"/>
              </a:rPr>
              <a:t>Prediction Task</a:t>
            </a:r>
          </a:p>
          <a:p>
            <a:r>
              <a:rPr lang="en-SG" sz="2000" dirty="0">
                <a:latin typeface="Source Sans Pro" panose="020B0503030403020204" pitchFamily="34" charset="0"/>
                <a:ea typeface="Source Sans Pro" panose="020B0503030403020204" pitchFamily="34" charset="0"/>
              </a:rPr>
              <a:t>The prediction task is to create a machine learning model to </a:t>
            </a:r>
            <a:r>
              <a:rPr lang="en-SG" sz="2000" b="1" dirty="0">
                <a:latin typeface="Source Sans Pro" panose="020B0503030403020204" pitchFamily="34" charset="0"/>
                <a:ea typeface="Source Sans Pro" panose="020B0503030403020204" pitchFamily="34" charset="0"/>
              </a:rPr>
              <a:t>predict a mushroom’s edibility</a:t>
            </a:r>
            <a:r>
              <a:rPr lang="en-SG" sz="2000" dirty="0">
                <a:latin typeface="Source Sans Pro" panose="020B0503030403020204" pitchFamily="34" charset="0"/>
                <a:ea typeface="Source Sans Pro" panose="020B0503030403020204" pitchFamily="34" charset="0"/>
              </a:rPr>
              <a:t>, either edible or poisonous, based on the mushroom’s attributes.</a:t>
            </a:r>
          </a:p>
          <a:p>
            <a:endParaRPr lang="en-SG" sz="2000" dirty="0">
              <a:latin typeface="Source Sans Pro" panose="020B0503030403020204" pitchFamily="34" charset="0"/>
              <a:ea typeface="Source Sans Pro" panose="020B0503030403020204" pitchFamily="34" charset="0"/>
            </a:endParaRPr>
          </a:p>
          <a:p>
            <a:r>
              <a:rPr lang="en-SG" sz="2000" b="1" u="sng" dirty="0">
                <a:latin typeface="Source Sans Pro" panose="020B0503030403020204" pitchFamily="34" charset="0"/>
                <a:ea typeface="Source Sans Pro" panose="020B0503030403020204" pitchFamily="34" charset="0"/>
              </a:rPr>
              <a:t>Output Variable</a:t>
            </a:r>
          </a:p>
          <a:p>
            <a:r>
              <a:rPr lang="en-US" sz="2000" dirty="0">
                <a:latin typeface="Source Sans Pro" panose="020B0503030403020204" pitchFamily="34" charset="0"/>
                <a:ea typeface="Source Sans Pro" panose="020B0503030403020204" pitchFamily="34" charset="0"/>
              </a:rPr>
              <a:t>The output variable is a </a:t>
            </a:r>
            <a:r>
              <a:rPr lang="en-US" sz="2000" b="1" dirty="0">
                <a:latin typeface="Source Sans Pro" panose="020B0503030403020204" pitchFamily="34" charset="0"/>
                <a:ea typeface="Source Sans Pro" panose="020B0503030403020204" pitchFamily="34" charset="0"/>
              </a:rPr>
              <a:t>two-class</a:t>
            </a:r>
            <a:r>
              <a:rPr lang="en-US" sz="2000" dirty="0">
                <a:latin typeface="Source Sans Pro" panose="020B0503030403020204" pitchFamily="34" charset="0"/>
                <a:ea typeface="Source Sans Pro" panose="020B0503030403020204" pitchFamily="34" charset="0"/>
              </a:rPr>
              <a:t> label - </a:t>
            </a:r>
            <a:r>
              <a:rPr lang="en-US" sz="2000" b="1" dirty="0">
                <a:latin typeface="Source Sans Pro" panose="020B0503030403020204" pitchFamily="34" charset="0"/>
                <a:ea typeface="Source Sans Pro" panose="020B0503030403020204" pitchFamily="34" charset="0"/>
              </a:rPr>
              <a:t>edible</a:t>
            </a:r>
            <a:r>
              <a:rPr lang="en-US" sz="2000" dirty="0">
                <a:latin typeface="Source Sans Pro" panose="020B0503030403020204" pitchFamily="34" charset="0"/>
                <a:ea typeface="Source Sans Pro" panose="020B0503030403020204" pitchFamily="34" charset="0"/>
              </a:rPr>
              <a:t> or </a:t>
            </a:r>
            <a:r>
              <a:rPr lang="en-US" sz="2000" b="1" dirty="0">
                <a:latin typeface="Source Sans Pro" panose="020B0503030403020204" pitchFamily="34" charset="0"/>
                <a:ea typeface="Source Sans Pro" panose="020B0503030403020204" pitchFamily="34" charset="0"/>
              </a:rPr>
              <a:t>poisonous</a:t>
            </a:r>
            <a:r>
              <a:rPr lang="en-US" sz="2000" dirty="0">
                <a:latin typeface="Source Sans Pro" panose="020B0503030403020204" pitchFamily="34" charset="0"/>
                <a:ea typeface="Source Sans Pro" panose="020B0503030403020204" pitchFamily="34" charset="0"/>
              </a:rPr>
              <a:t>. Edible (e) is defined the mushroom would cause no hard when consumed; whereas poisonous (p) refers to the mushroom will cause harmful effects when eaten.</a:t>
            </a:r>
            <a:endParaRPr lang="en-SG" sz="2000" b="1"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82582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Model Selection</a:t>
            </a:r>
          </a:p>
        </p:txBody>
      </p:sp>
      <p:sp>
        <p:nvSpPr>
          <p:cNvPr id="8" name="Title 5">
            <a:extLst>
              <a:ext uri="{FF2B5EF4-FFF2-40B4-BE49-F238E27FC236}">
                <a16:creationId xmlns:a16="http://schemas.microsoft.com/office/drawing/2014/main" id="{C99CAF18-E87E-41A6-830E-938E0D702918}"/>
              </a:ext>
            </a:extLst>
          </p:cNvPr>
          <p:cNvSpPr txBox="1">
            <a:spLocks/>
          </p:cNvSpPr>
          <p:nvPr/>
        </p:nvSpPr>
        <p:spPr>
          <a:xfrm>
            <a:off x="1764101" y="1825066"/>
            <a:ext cx="10427898" cy="50329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latin typeface="Source Sans Pro SemiBold" panose="020B0603030403020204" pitchFamily="34" charset="0"/>
                <a:ea typeface="Source Sans Pro SemiBold" panose="020B0603030403020204" pitchFamily="34" charset="0"/>
              </a:rPr>
              <a:t>My plan for model selection is to fit through a collection of models at default hyperparameters with a pipeline. Then I will make my decision based on the K-Fold Cross Validation, cv = 5, mean accuracy score.</a:t>
            </a:r>
          </a:p>
        </p:txBody>
      </p:sp>
      <p:pic>
        <p:nvPicPr>
          <p:cNvPr id="5" name="Picture 4" descr="Text&#10;&#10;Description automatically generated">
            <a:extLst>
              <a:ext uri="{FF2B5EF4-FFF2-40B4-BE49-F238E27FC236}">
                <a16:creationId xmlns:a16="http://schemas.microsoft.com/office/drawing/2014/main" id="{343482D0-88AF-45E4-A5D1-34AF5438E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754" y="2525532"/>
            <a:ext cx="8236419" cy="4118210"/>
          </a:xfrm>
          <a:prstGeom prst="rect">
            <a:avLst/>
          </a:prstGeom>
        </p:spPr>
      </p:pic>
    </p:spTree>
    <p:extLst>
      <p:ext uri="{BB962C8B-B14F-4D97-AF65-F5344CB8AC3E}">
        <p14:creationId xmlns:p14="http://schemas.microsoft.com/office/powerpoint/2010/main" val="347959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Model Selection</a:t>
            </a:r>
          </a:p>
        </p:txBody>
      </p:sp>
      <p:sp>
        <p:nvSpPr>
          <p:cNvPr id="8" name="Title 5">
            <a:extLst>
              <a:ext uri="{FF2B5EF4-FFF2-40B4-BE49-F238E27FC236}">
                <a16:creationId xmlns:a16="http://schemas.microsoft.com/office/drawing/2014/main" id="{C99CAF18-E87E-41A6-830E-938E0D702918}"/>
              </a:ext>
            </a:extLst>
          </p:cNvPr>
          <p:cNvSpPr txBox="1">
            <a:spLocks/>
          </p:cNvSpPr>
          <p:nvPr/>
        </p:nvSpPr>
        <p:spPr>
          <a:xfrm>
            <a:off x="1341278" y="1825067"/>
            <a:ext cx="4130560" cy="50329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1800" dirty="0">
                <a:latin typeface="Source Sans Pro SemiBold" panose="020B0603030403020204" pitchFamily="34" charset="0"/>
                <a:ea typeface="Source Sans Pro SemiBold" panose="020B0603030403020204" pitchFamily="34" charset="0"/>
              </a:rPr>
              <a:t>Most of the models I have preselected has 1.0 accuracy.</a:t>
            </a:r>
          </a:p>
          <a:p>
            <a:endParaRPr lang="en-SG" sz="1800" dirty="0">
              <a:latin typeface="Source Sans Pro SemiBold" panose="020B0603030403020204" pitchFamily="34" charset="0"/>
              <a:ea typeface="Source Sans Pro SemiBold" panose="020B0603030403020204" pitchFamily="34" charset="0"/>
            </a:endParaRPr>
          </a:p>
          <a:p>
            <a:r>
              <a:rPr lang="en-SG" sz="1800" dirty="0">
                <a:latin typeface="Source Sans Pro SemiBold" panose="020B0603030403020204" pitchFamily="34" charset="0"/>
                <a:ea typeface="Source Sans Pro SemiBold" panose="020B0603030403020204" pitchFamily="34" charset="0"/>
              </a:rPr>
              <a:t>Since there is a dilemma in choosing learning algorithms, I decided to go with the simplest model with the best explain ability, Decision Tree Classifier.</a:t>
            </a:r>
          </a:p>
        </p:txBody>
      </p:sp>
      <p:pic>
        <p:nvPicPr>
          <p:cNvPr id="5" name="Picture 4">
            <a:extLst>
              <a:ext uri="{FF2B5EF4-FFF2-40B4-BE49-F238E27FC236}">
                <a16:creationId xmlns:a16="http://schemas.microsoft.com/office/drawing/2014/main" id="{DEFF954B-AB63-48E5-B79D-AB80876AE7BB}"/>
              </a:ext>
            </a:extLst>
          </p:cNvPr>
          <p:cNvPicPr>
            <a:picLocks noChangeAspect="1"/>
          </p:cNvPicPr>
          <p:nvPr/>
        </p:nvPicPr>
        <p:blipFill rotWithShape="1">
          <a:blip r:embed="rId3"/>
          <a:srcRect l="1793" t="2221" r="1870" b="3436"/>
          <a:stretch/>
        </p:blipFill>
        <p:spPr>
          <a:xfrm>
            <a:off x="5471838" y="2180375"/>
            <a:ext cx="6508750" cy="4322316"/>
          </a:xfrm>
          <a:prstGeom prst="rect">
            <a:avLst/>
          </a:prstGeom>
        </p:spPr>
      </p:pic>
    </p:spTree>
    <p:extLst>
      <p:ext uri="{BB962C8B-B14F-4D97-AF65-F5344CB8AC3E}">
        <p14:creationId xmlns:p14="http://schemas.microsoft.com/office/powerpoint/2010/main" val="35932634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Model Selection</a:t>
            </a:r>
          </a:p>
        </p:txBody>
      </p:sp>
      <p:pic>
        <p:nvPicPr>
          <p:cNvPr id="3" name="Picture 2" descr="Text&#10;&#10;Description automatically generated">
            <a:extLst>
              <a:ext uri="{FF2B5EF4-FFF2-40B4-BE49-F238E27FC236}">
                <a16:creationId xmlns:a16="http://schemas.microsoft.com/office/drawing/2014/main" id="{9AC33291-93A0-4813-A652-7892FB83F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31570"/>
            <a:ext cx="12172950" cy="6286500"/>
          </a:xfrm>
          <a:prstGeom prst="rect">
            <a:avLst/>
          </a:prstGeom>
        </p:spPr>
      </p:pic>
    </p:spTree>
    <p:extLst>
      <p:ext uri="{BB962C8B-B14F-4D97-AF65-F5344CB8AC3E}">
        <p14:creationId xmlns:p14="http://schemas.microsoft.com/office/powerpoint/2010/main" val="25169459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Comparing to Baseline – Confusion Matrix</a:t>
            </a:r>
          </a:p>
        </p:txBody>
      </p:sp>
      <p:pic>
        <p:nvPicPr>
          <p:cNvPr id="3074" name="Picture 2">
            <a:extLst>
              <a:ext uri="{FF2B5EF4-FFF2-40B4-BE49-F238E27FC236}">
                <a16:creationId xmlns:a16="http://schemas.microsoft.com/office/drawing/2014/main" id="{EC256FEF-CE62-43D7-B201-90D55120C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100" y="1835995"/>
            <a:ext cx="9077351"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721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Comparing to Baseline – Learning Curve</a:t>
            </a:r>
          </a:p>
        </p:txBody>
      </p:sp>
      <p:pic>
        <p:nvPicPr>
          <p:cNvPr id="2" name="Picture 2">
            <a:extLst>
              <a:ext uri="{FF2B5EF4-FFF2-40B4-BE49-F238E27FC236}">
                <a16:creationId xmlns:a16="http://schemas.microsoft.com/office/drawing/2014/main" id="{37005FC1-42B0-4892-8C00-490D2251E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512" y="1691638"/>
            <a:ext cx="10086975" cy="516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3271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Hyperparameter Tuning</a:t>
            </a:r>
          </a:p>
        </p:txBody>
      </p:sp>
      <p:sp>
        <p:nvSpPr>
          <p:cNvPr id="7" name="Title 5">
            <a:extLst>
              <a:ext uri="{FF2B5EF4-FFF2-40B4-BE49-F238E27FC236}">
                <a16:creationId xmlns:a16="http://schemas.microsoft.com/office/drawing/2014/main" id="{DC9E945E-86B7-48AC-88E8-BEAA9B383970}"/>
              </a:ext>
            </a:extLst>
          </p:cNvPr>
          <p:cNvSpPr txBox="1">
            <a:spLocks/>
          </p:cNvSpPr>
          <p:nvPr/>
        </p:nvSpPr>
        <p:spPr>
          <a:xfrm>
            <a:off x="1764100" y="1691639"/>
            <a:ext cx="10585062" cy="50996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1800" b="0" i="0" dirty="0">
                <a:effectLst/>
                <a:latin typeface="Source Sans Pro SemiBold" panose="020B0603030403020204" pitchFamily="34" charset="0"/>
                <a:ea typeface="Source Sans Pro SemiBold" panose="020B0603030403020204" pitchFamily="34" charset="0"/>
              </a:rPr>
              <a:t>Since the dataset is relatively small and this is a two-class classification prediction task, we can afford to use GridSearchCV to perform an exhaustive search for the best hyperparameters. Since we are using DecisionTreeClassifier, I will be listing down the parameters that I will be tuning.</a:t>
            </a:r>
          </a:p>
          <a:p>
            <a:pPr algn="l"/>
            <a:endParaRPr lang="en-US" sz="1800" b="0" i="0" dirty="0">
              <a:effectLst/>
              <a:latin typeface="Source Sans Pro SemiBold" panose="020B0603030403020204" pitchFamily="34" charset="0"/>
              <a:ea typeface="Source Sans Pro SemiBold" panose="020B0603030403020204" pitchFamily="34" charset="0"/>
            </a:endParaRPr>
          </a:p>
          <a:p>
            <a:pPr marL="285750" indent="-285750" algn="l">
              <a:buFont typeface="Wingdings" panose="05000000000000000000" pitchFamily="2" charset="2"/>
              <a:buChar char="§"/>
            </a:pPr>
            <a:r>
              <a:rPr lang="en-US" sz="1800" b="0" i="0" dirty="0">
                <a:effectLst/>
                <a:latin typeface="Source Sans Pro SemiBold" panose="020B0603030403020204" pitchFamily="34" charset="0"/>
                <a:ea typeface="Source Sans Pro SemiBold" panose="020B0603030403020204" pitchFamily="34" charset="0"/>
              </a:rPr>
              <a:t>criterion - measure the quality of the split</a:t>
            </a:r>
          </a:p>
          <a:p>
            <a:pPr marL="285750" indent="-285750" algn="l">
              <a:buFont typeface="Wingdings" panose="05000000000000000000" pitchFamily="2" charset="2"/>
              <a:buChar char="§"/>
            </a:pPr>
            <a:r>
              <a:rPr lang="en-US" sz="1800" b="0" i="0" dirty="0" err="1">
                <a:effectLst/>
                <a:latin typeface="Source Sans Pro SemiBold" panose="020B0603030403020204" pitchFamily="34" charset="0"/>
                <a:ea typeface="Source Sans Pro SemiBold" panose="020B0603030403020204" pitchFamily="34" charset="0"/>
              </a:rPr>
              <a:t>max_depth</a:t>
            </a:r>
            <a:r>
              <a:rPr lang="en-US" sz="1800" b="0" i="0" dirty="0">
                <a:effectLst/>
                <a:latin typeface="Source Sans Pro SemiBold" panose="020B0603030403020204" pitchFamily="34" charset="0"/>
                <a:ea typeface="Source Sans Pro SemiBold" panose="020B0603030403020204" pitchFamily="34" charset="0"/>
              </a:rPr>
              <a:t> - maximum depth of the tree, basically how big can the tree grow</a:t>
            </a:r>
          </a:p>
          <a:p>
            <a:pPr marL="285750" indent="-285750" algn="l">
              <a:buFont typeface="Wingdings" panose="05000000000000000000" pitchFamily="2" charset="2"/>
              <a:buChar char="§"/>
            </a:pPr>
            <a:r>
              <a:rPr lang="en-US" sz="1800" b="0" i="0" dirty="0" err="1">
                <a:effectLst/>
                <a:latin typeface="Source Sans Pro SemiBold" panose="020B0603030403020204" pitchFamily="34" charset="0"/>
                <a:ea typeface="Source Sans Pro SemiBold" panose="020B0603030403020204" pitchFamily="34" charset="0"/>
              </a:rPr>
              <a:t>max_leaf_nodes</a:t>
            </a:r>
            <a:r>
              <a:rPr lang="en-US" sz="1800" b="0" i="0" dirty="0">
                <a:effectLst/>
                <a:latin typeface="Source Sans Pro SemiBold" panose="020B0603030403020204" pitchFamily="34" charset="0"/>
                <a:ea typeface="Source Sans Pro SemiBold" panose="020B0603030403020204" pitchFamily="34" charset="0"/>
              </a:rPr>
              <a:t> - stopping criteria for number of leaves</a:t>
            </a:r>
          </a:p>
        </p:txBody>
      </p:sp>
    </p:spTree>
    <p:extLst>
      <p:ext uri="{BB962C8B-B14F-4D97-AF65-F5344CB8AC3E}">
        <p14:creationId xmlns:p14="http://schemas.microsoft.com/office/powerpoint/2010/main" val="30588349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Hyperparameter Tuning</a:t>
            </a:r>
          </a:p>
        </p:txBody>
      </p:sp>
      <p:pic>
        <p:nvPicPr>
          <p:cNvPr id="8" name="Picture 7">
            <a:extLst>
              <a:ext uri="{FF2B5EF4-FFF2-40B4-BE49-F238E27FC236}">
                <a16:creationId xmlns:a16="http://schemas.microsoft.com/office/drawing/2014/main" id="{B33D9689-AF8C-4860-9F26-E79525BC3324}"/>
              </a:ext>
            </a:extLst>
          </p:cNvPr>
          <p:cNvPicPr>
            <a:picLocks noChangeAspect="1"/>
          </p:cNvPicPr>
          <p:nvPr/>
        </p:nvPicPr>
        <p:blipFill>
          <a:blip r:embed="rId3"/>
          <a:stretch>
            <a:fillRect/>
          </a:stretch>
        </p:blipFill>
        <p:spPr>
          <a:xfrm>
            <a:off x="3513886" y="1765060"/>
            <a:ext cx="5164227" cy="5019520"/>
          </a:xfrm>
          <a:prstGeom prst="rect">
            <a:avLst/>
          </a:prstGeom>
        </p:spPr>
      </p:pic>
    </p:spTree>
    <p:extLst>
      <p:ext uri="{BB962C8B-B14F-4D97-AF65-F5344CB8AC3E}">
        <p14:creationId xmlns:p14="http://schemas.microsoft.com/office/powerpoint/2010/main" val="2416303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641E06C-606A-4BC5-80D0-56A3866A5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8" y="0"/>
            <a:ext cx="12074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3760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Model Evaluation</a:t>
            </a:r>
          </a:p>
        </p:txBody>
      </p:sp>
      <p:pic>
        <p:nvPicPr>
          <p:cNvPr id="8194" name="Picture 2">
            <a:extLst>
              <a:ext uri="{FF2B5EF4-FFF2-40B4-BE49-F238E27FC236}">
                <a16:creationId xmlns:a16="http://schemas.microsoft.com/office/drawing/2014/main" id="{E793037B-3732-4940-B363-76215C8FC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795" y="2078841"/>
            <a:ext cx="10129837" cy="4391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4151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Model Evaluation – Learning Curve</a:t>
            </a:r>
          </a:p>
        </p:txBody>
      </p:sp>
      <p:pic>
        <p:nvPicPr>
          <p:cNvPr id="2" name="Picture 2">
            <a:extLst>
              <a:ext uri="{FF2B5EF4-FFF2-40B4-BE49-F238E27FC236}">
                <a16:creationId xmlns:a16="http://schemas.microsoft.com/office/drawing/2014/main" id="{57851588-2880-4990-961F-F9DA9DE24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12620"/>
            <a:ext cx="102108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1794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The Data</a:t>
            </a: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0" y="1825067"/>
            <a:ext cx="10427899" cy="1646461"/>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Source Sans Pro" panose="020B0503030403020204" pitchFamily="34" charset="0"/>
                <a:ea typeface="Source Sans Pro" panose="020B0503030403020204" pitchFamily="34" charset="0"/>
              </a:rPr>
              <a:t>This data set includes descriptions corresponding to 23 species of gilled mushrooms. Each species is identified to be either edible or poisonous.</a:t>
            </a:r>
          </a:p>
          <a:p>
            <a:endParaRPr lang="en-US" sz="2000" dirty="0">
              <a:latin typeface="Source Sans Pro" panose="020B0503030403020204" pitchFamily="34" charset="0"/>
              <a:ea typeface="Source Sans Pro" panose="020B0503030403020204" pitchFamily="34" charset="0"/>
            </a:endParaRPr>
          </a:p>
          <a:p>
            <a:r>
              <a:rPr lang="en-SG" sz="2000" dirty="0">
                <a:latin typeface="Source Sans Pro" panose="020B0503030403020204" pitchFamily="34" charset="0"/>
                <a:ea typeface="Source Sans Pro" panose="020B0503030403020204" pitchFamily="34" charset="0"/>
              </a:rPr>
              <a:t>Number of Instance: 8,124</a:t>
            </a:r>
          </a:p>
          <a:p>
            <a:r>
              <a:rPr lang="en-SG" sz="2000" dirty="0">
                <a:latin typeface="Source Sans Pro" panose="020B0503030403020204" pitchFamily="34" charset="0"/>
                <a:ea typeface="Source Sans Pro" panose="020B0503030403020204" pitchFamily="34" charset="0"/>
              </a:rPr>
              <a:t>Number of Attributes: 22 (all nominal valued)</a:t>
            </a:r>
          </a:p>
          <a:p>
            <a:r>
              <a:rPr lang="en-SG" sz="2000" i="1" dirty="0">
                <a:latin typeface="Source Sans Pro" panose="020B0503030403020204" pitchFamily="34" charset="0"/>
                <a:ea typeface="Source Sans Pro" panose="020B0503030403020204" pitchFamily="34" charset="0"/>
              </a:rPr>
              <a:t>Missing values are denoted as ‘?’</a:t>
            </a:r>
          </a:p>
        </p:txBody>
      </p:sp>
      <p:pic>
        <p:nvPicPr>
          <p:cNvPr id="3" name="Picture 2">
            <a:extLst>
              <a:ext uri="{FF2B5EF4-FFF2-40B4-BE49-F238E27FC236}">
                <a16:creationId xmlns:a16="http://schemas.microsoft.com/office/drawing/2014/main" id="{AE714B26-B8AD-48FC-9753-979020A12600}"/>
              </a:ext>
            </a:extLst>
          </p:cNvPr>
          <p:cNvPicPr>
            <a:picLocks noChangeAspect="1"/>
          </p:cNvPicPr>
          <p:nvPr/>
        </p:nvPicPr>
        <p:blipFill>
          <a:blip r:embed="rId2"/>
          <a:stretch>
            <a:fillRect/>
          </a:stretch>
        </p:blipFill>
        <p:spPr>
          <a:xfrm>
            <a:off x="504825" y="3471530"/>
            <a:ext cx="11182350" cy="3095625"/>
          </a:xfrm>
          <a:prstGeom prst="rect">
            <a:avLst/>
          </a:prstGeom>
        </p:spPr>
      </p:pic>
    </p:spTree>
    <p:extLst>
      <p:ext uri="{BB962C8B-B14F-4D97-AF65-F5344CB8AC3E}">
        <p14:creationId xmlns:p14="http://schemas.microsoft.com/office/powerpoint/2010/main" val="4096343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Model Evaluation</a:t>
            </a:r>
          </a:p>
        </p:txBody>
      </p:sp>
      <p:pic>
        <p:nvPicPr>
          <p:cNvPr id="3" name="Picture 2">
            <a:extLst>
              <a:ext uri="{FF2B5EF4-FFF2-40B4-BE49-F238E27FC236}">
                <a16:creationId xmlns:a16="http://schemas.microsoft.com/office/drawing/2014/main" id="{10CF98E0-9EDD-4448-B77F-FDF56604475A}"/>
              </a:ext>
            </a:extLst>
          </p:cNvPr>
          <p:cNvPicPr>
            <a:picLocks noChangeAspect="1"/>
          </p:cNvPicPr>
          <p:nvPr/>
        </p:nvPicPr>
        <p:blipFill>
          <a:blip r:embed="rId3"/>
          <a:stretch>
            <a:fillRect/>
          </a:stretch>
        </p:blipFill>
        <p:spPr>
          <a:xfrm>
            <a:off x="1764100" y="2167973"/>
            <a:ext cx="8552439" cy="3875018"/>
          </a:xfrm>
          <a:prstGeom prst="rect">
            <a:avLst/>
          </a:prstGeom>
        </p:spPr>
      </p:pic>
    </p:spTree>
    <p:extLst>
      <p:ext uri="{BB962C8B-B14F-4D97-AF65-F5344CB8AC3E}">
        <p14:creationId xmlns:p14="http://schemas.microsoft.com/office/powerpoint/2010/main" val="26812353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70F723B-9786-4355-A9FF-805D1D53C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537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Model Evaluation – Feature Importance</a:t>
            </a:r>
          </a:p>
        </p:txBody>
      </p:sp>
      <p:pic>
        <p:nvPicPr>
          <p:cNvPr id="4098" name="Picture 2">
            <a:extLst>
              <a:ext uri="{FF2B5EF4-FFF2-40B4-BE49-F238E27FC236}">
                <a16:creationId xmlns:a16="http://schemas.microsoft.com/office/drawing/2014/main" id="{6B0229C3-2F40-4B0B-A179-F536CF3F4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862" y="1736407"/>
            <a:ext cx="982027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958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err="1">
                <a:latin typeface="Source Sans Pro" panose="020B0503030403020204" pitchFamily="34" charset="0"/>
                <a:ea typeface="Source Sans Pro" panose="020B0503030403020204" pitchFamily="34" charset="0"/>
              </a:rPr>
              <a:t>Forenote</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9" name="Title 5">
            <a:extLst>
              <a:ext uri="{FF2B5EF4-FFF2-40B4-BE49-F238E27FC236}">
                <a16:creationId xmlns:a16="http://schemas.microsoft.com/office/drawing/2014/main" id="{22C7E518-4037-48FF-B0A6-19D61D62AC3D}"/>
              </a:ext>
            </a:extLst>
          </p:cNvPr>
          <p:cNvSpPr txBox="1">
            <a:spLocks/>
          </p:cNvSpPr>
          <p:nvPr/>
        </p:nvSpPr>
        <p:spPr>
          <a:xfrm>
            <a:off x="1764100" y="1825066"/>
            <a:ext cx="10427899" cy="503293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I think the most defining factor to checking a mushroom edibility is their odor and their stalk roots. </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000" dirty="0">
              <a:solidFill>
                <a:prstClr val="black"/>
              </a:solidFill>
              <a:latin typeface="Source Sans Pro SemiBold" panose="020B0603030403020204" pitchFamily="34" charset="0"/>
              <a:ea typeface="Source Sans Pro SemiBold" panose="020B0603030403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One Area I would improve is perhaps implement better feature selection techniques for practical machine learning and better deployment flexibility. </a:t>
            </a:r>
          </a:p>
        </p:txBody>
      </p:sp>
    </p:spTree>
    <p:extLst>
      <p:ext uri="{BB962C8B-B14F-4D97-AF65-F5344CB8AC3E}">
        <p14:creationId xmlns:p14="http://schemas.microsoft.com/office/powerpoint/2010/main" val="35489372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Part B: Kings County House Price Prediction</a:t>
            </a: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0" y="1825067"/>
            <a:ext cx="10427899" cy="50329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000" b="1" u="sng" dirty="0">
                <a:latin typeface="Source Sans Pro" panose="020B0503030403020204" pitchFamily="34" charset="0"/>
                <a:ea typeface="Source Sans Pro" panose="020B0503030403020204" pitchFamily="34" charset="0"/>
              </a:rPr>
              <a:t>Prediction Task</a:t>
            </a:r>
          </a:p>
          <a:p>
            <a:r>
              <a:rPr lang="en-SG" sz="2000" dirty="0">
                <a:latin typeface="Source Sans Pro" panose="020B0503030403020204" pitchFamily="34" charset="0"/>
                <a:ea typeface="Source Sans Pro" panose="020B0503030403020204" pitchFamily="34" charset="0"/>
              </a:rPr>
              <a:t>The prediction task is to create a predictive regression model to predict the house prices based of the house sales’ attribute given.</a:t>
            </a:r>
          </a:p>
          <a:p>
            <a:endParaRPr lang="en-SG" sz="2000" dirty="0">
              <a:latin typeface="Source Sans Pro" panose="020B0503030403020204" pitchFamily="34" charset="0"/>
              <a:ea typeface="Source Sans Pro" panose="020B0503030403020204" pitchFamily="34" charset="0"/>
            </a:endParaRPr>
          </a:p>
          <a:p>
            <a:r>
              <a:rPr lang="en-SG" sz="2000" b="1" u="sng" dirty="0">
                <a:latin typeface="Source Sans Pro" panose="020B0503030403020204" pitchFamily="34" charset="0"/>
                <a:ea typeface="Source Sans Pro" panose="020B0503030403020204" pitchFamily="34" charset="0"/>
              </a:rPr>
              <a:t>Output Variable</a:t>
            </a:r>
          </a:p>
          <a:p>
            <a:r>
              <a:rPr lang="en-US" sz="2000" dirty="0">
                <a:latin typeface="Source Sans Pro" panose="020B0503030403020204" pitchFamily="34" charset="0"/>
                <a:ea typeface="Source Sans Pro" panose="020B0503030403020204" pitchFamily="34" charset="0"/>
              </a:rPr>
              <a:t>The output variable is `price`, </a:t>
            </a:r>
            <a:r>
              <a:rPr lang="en-US" sz="2000" dirty="0" err="1">
                <a:latin typeface="Source Sans Pro" panose="020B0503030403020204" pitchFamily="34" charset="0"/>
                <a:ea typeface="Source Sans Pro" panose="020B0503030403020204" pitchFamily="34" charset="0"/>
              </a:rPr>
              <a:t>refering</a:t>
            </a:r>
            <a:r>
              <a:rPr lang="en-US" sz="2000" dirty="0">
                <a:latin typeface="Source Sans Pro" panose="020B0503030403020204" pitchFamily="34" charset="0"/>
                <a:ea typeface="Source Sans Pro" panose="020B0503030403020204" pitchFamily="34" charset="0"/>
              </a:rPr>
              <a:t> to the price of the house sale. The variable is numerical-continuous variable, as such the prediction task requires a regression model.</a:t>
            </a:r>
            <a:endParaRPr lang="en-SG" sz="2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9997546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The Data</a:t>
            </a:r>
          </a:p>
        </p:txBody>
      </p:sp>
      <p:pic>
        <p:nvPicPr>
          <p:cNvPr id="4" name="Picture 3">
            <a:extLst>
              <a:ext uri="{FF2B5EF4-FFF2-40B4-BE49-F238E27FC236}">
                <a16:creationId xmlns:a16="http://schemas.microsoft.com/office/drawing/2014/main" id="{D08DA6FF-1AB8-4289-B6C0-3E044D05A636}"/>
              </a:ext>
            </a:extLst>
          </p:cNvPr>
          <p:cNvPicPr>
            <a:picLocks noChangeAspect="1"/>
          </p:cNvPicPr>
          <p:nvPr/>
        </p:nvPicPr>
        <p:blipFill>
          <a:blip r:embed="rId2"/>
          <a:stretch>
            <a:fillRect/>
          </a:stretch>
        </p:blipFill>
        <p:spPr>
          <a:xfrm>
            <a:off x="1541790" y="1905557"/>
            <a:ext cx="9108420" cy="4738526"/>
          </a:xfrm>
          <a:prstGeom prst="rect">
            <a:avLst/>
          </a:prstGeom>
        </p:spPr>
      </p:pic>
    </p:spTree>
    <p:extLst>
      <p:ext uri="{BB962C8B-B14F-4D97-AF65-F5344CB8AC3E}">
        <p14:creationId xmlns:p14="http://schemas.microsoft.com/office/powerpoint/2010/main" val="10794482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Exploratory Data Analysis</a:t>
            </a:r>
          </a:p>
        </p:txBody>
      </p:sp>
      <p:sp>
        <p:nvSpPr>
          <p:cNvPr id="10" name="Title 5">
            <a:extLst>
              <a:ext uri="{FF2B5EF4-FFF2-40B4-BE49-F238E27FC236}">
                <a16:creationId xmlns:a16="http://schemas.microsoft.com/office/drawing/2014/main" id="{D32C57BD-C6EA-4689-9F5F-D38583BA01F4}"/>
              </a:ext>
            </a:extLst>
          </p:cNvPr>
          <p:cNvSpPr txBox="1">
            <a:spLocks/>
          </p:cNvSpPr>
          <p:nvPr/>
        </p:nvSpPr>
        <p:spPr>
          <a:xfrm>
            <a:off x="9270481" y="6176219"/>
            <a:ext cx="2387598" cy="6817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28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rPr>
              <a:t>Scan Here!</a:t>
            </a:r>
          </a:p>
        </p:txBody>
      </p:sp>
      <p:sp>
        <p:nvSpPr>
          <p:cNvPr id="11" name="Title 5">
            <a:extLst>
              <a:ext uri="{FF2B5EF4-FFF2-40B4-BE49-F238E27FC236}">
                <a16:creationId xmlns:a16="http://schemas.microsoft.com/office/drawing/2014/main" id="{59AFE9BA-A17F-4841-AB1A-372B0C44D08C}"/>
              </a:ext>
            </a:extLst>
          </p:cNvPr>
          <p:cNvSpPr txBox="1">
            <a:spLocks/>
          </p:cNvSpPr>
          <p:nvPr/>
        </p:nvSpPr>
        <p:spPr>
          <a:xfrm>
            <a:off x="1764100" y="1825067"/>
            <a:ext cx="10427900" cy="27151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20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rPr>
              <a:t>Topics I want to cover:</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18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endParaRP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SG" sz="36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Data Profile</a:t>
            </a: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SG" sz="36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Warnings</a:t>
            </a:r>
            <a:endParaRPr lang="en-SG" sz="3600" dirty="0">
              <a:solidFill>
                <a:prstClr val="black"/>
              </a:solidFill>
              <a:latin typeface="Source Sans Pro SemiBold" panose="020B0603030403020204" pitchFamily="34" charset="0"/>
              <a:ea typeface="Source Sans Pro SemiBold" panose="020B0603030403020204" pitchFamily="34" charset="0"/>
            </a:endParaRP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SG" sz="36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Analysis on Target Variable and Attributes</a:t>
            </a: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SG" sz="36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Feature Selection</a:t>
            </a:r>
          </a:p>
        </p:txBody>
      </p:sp>
      <p:sp>
        <p:nvSpPr>
          <p:cNvPr id="13" name="Title 5">
            <a:extLst>
              <a:ext uri="{FF2B5EF4-FFF2-40B4-BE49-F238E27FC236}">
                <a16:creationId xmlns:a16="http://schemas.microsoft.com/office/drawing/2014/main" id="{9C071AED-D62D-415F-A2A1-3DE3C8B610F2}"/>
              </a:ext>
            </a:extLst>
          </p:cNvPr>
          <p:cNvSpPr txBox="1">
            <a:spLocks/>
          </p:cNvSpPr>
          <p:nvPr/>
        </p:nvSpPr>
        <p:spPr>
          <a:xfrm>
            <a:off x="1764101" y="4851699"/>
            <a:ext cx="6972460" cy="20063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I have hosted a copy of my data profile on GitHub so feel free to scan the QR or access the link below.</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24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URL: </a:t>
            </a:r>
            <a:r>
              <a:rPr kumimoji="0" lang="en-SG" sz="24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hlinkClick r:id="rId2"/>
              </a:rPr>
              <a:t>https://lekekbot.github.io/yh-just-why/</a:t>
            </a:r>
            <a:endParaRPr kumimoji="0" lang="en-SG" sz="24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24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Credits</a:t>
            </a:r>
            <a:r>
              <a:rPr kumimoji="0" lang="en-SG" sz="16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 this is not my GitHub account, special thanks to Bryan from DIT</a:t>
            </a: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SG" sz="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p:txBody>
      </p:sp>
      <p:pic>
        <p:nvPicPr>
          <p:cNvPr id="4" name="Picture 3" descr="Qr code&#10;&#10;Description automatically generated">
            <a:extLst>
              <a:ext uri="{FF2B5EF4-FFF2-40B4-BE49-F238E27FC236}">
                <a16:creationId xmlns:a16="http://schemas.microsoft.com/office/drawing/2014/main" id="{C51C846F-14EC-4789-8C5A-8D4A9EC25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0481" y="4274820"/>
            <a:ext cx="1905000" cy="1905000"/>
          </a:xfrm>
          <a:prstGeom prst="rect">
            <a:avLst/>
          </a:prstGeom>
        </p:spPr>
      </p:pic>
    </p:spTree>
    <p:extLst>
      <p:ext uri="{BB962C8B-B14F-4D97-AF65-F5344CB8AC3E}">
        <p14:creationId xmlns:p14="http://schemas.microsoft.com/office/powerpoint/2010/main" val="31799573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Data Profile</a:t>
            </a:r>
          </a:p>
        </p:txBody>
      </p:sp>
      <p:pic>
        <p:nvPicPr>
          <p:cNvPr id="3" name="Picture 2">
            <a:extLst>
              <a:ext uri="{FF2B5EF4-FFF2-40B4-BE49-F238E27FC236}">
                <a16:creationId xmlns:a16="http://schemas.microsoft.com/office/drawing/2014/main" id="{82602B89-E22E-4A12-B6E0-46CE9C81D50D}"/>
              </a:ext>
            </a:extLst>
          </p:cNvPr>
          <p:cNvPicPr>
            <a:picLocks noChangeAspect="1"/>
          </p:cNvPicPr>
          <p:nvPr/>
        </p:nvPicPr>
        <p:blipFill>
          <a:blip r:embed="rId2"/>
          <a:stretch>
            <a:fillRect/>
          </a:stretch>
        </p:blipFill>
        <p:spPr>
          <a:xfrm>
            <a:off x="466725" y="2222182"/>
            <a:ext cx="11258550" cy="4105275"/>
          </a:xfrm>
          <a:prstGeom prst="rect">
            <a:avLst/>
          </a:prstGeom>
        </p:spPr>
      </p:pic>
    </p:spTree>
    <p:extLst>
      <p:ext uri="{BB962C8B-B14F-4D97-AF65-F5344CB8AC3E}">
        <p14:creationId xmlns:p14="http://schemas.microsoft.com/office/powerpoint/2010/main" val="17022294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Warnings</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0" y="1825067"/>
            <a:ext cx="10427899" cy="50329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18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endParaRPr>
          </a:p>
        </p:txBody>
      </p:sp>
      <p:sp>
        <p:nvSpPr>
          <p:cNvPr id="9" name="Title 5">
            <a:extLst>
              <a:ext uri="{FF2B5EF4-FFF2-40B4-BE49-F238E27FC236}">
                <a16:creationId xmlns:a16="http://schemas.microsoft.com/office/drawing/2014/main" id="{7C397B78-65AB-4040-89D6-4E15E4A73E00}"/>
              </a:ext>
            </a:extLst>
          </p:cNvPr>
          <p:cNvSpPr txBox="1">
            <a:spLocks/>
          </p:cNvSpPr>
          <p:nvPr/>
        </p:nvSpPr>
        <p:spPr>
          <a:xfrm>
            <a:off x="1367877" y="1958492"/>
            <a:ext cx="5237988" cy="48995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24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rPr>
              <a:t>Profile Reports shows </a:t>
            </a:r>
            <a:r>
              <a:rPr kumimoji="0" lang="en-SG" sz="24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rPr>
              <a:t>55 Warnings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24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24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rPr>
              <a:t>Key points:</a:t>
            </a:r>
            <a:endParaRPr kumimoji="0" lang="en-SG" sz="19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en-SG" sz="19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rPr>
              <a:t>high correlation between features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19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rPr>
              <a:t>	- have to check for multicollinearity</a:t>
            </a: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en-SG" sz="19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rPr>
              <a:t>‘</a:t>
            </a:r>
            <a:r>
              <a:rPr kumimoji="0" lang="en-SG" sz="1900" b="0" i="0" u="none" strike="noStrike" kern="1200" cap="none" spc="0" normalizeH="0" baseline="0" noProof="0" dirty="0" err="1">
                <a:ln>
                  <a:noFill/>
                </a:ln>
                <a:solidFill>
                  <a:prstClr val="black"/>
                </a:solidFill>
                <a:effectLst/>
                <a:uLnTx/>
                <a:uFillTx/>
                <a:latin typeface="Source Sans Pro" panose="020B0503030403020204" pitchFamily="34" charset="0"/>
                <a:ea typeface="Source Sans Pro" panose="020B0503030403020204" pitchFamily="34" charset="0"/>
                <a:cs typeface="+mj-cs"/>
              </a:rPr>
              <a:t>sqft_basement</a:t>
            </a:r>
            <a:r>
              <a:rPr lang="en-SG" sz="1900" dirty="0">
                <a:solidFill>
                  <a:prstClr val="black"/>
                </a:solidFill>
                <a:latin typeface="Source Sans Pro" panose="020B0503030403020204" pitchFamily="34" charset="0"/>
                <a:ea typeface="Source Sans Pro" panose="020B0503030403020204" pitchFamily="34" charset="0"/>
              </a:rPr>
              <a:t>’ has 60.7% zeros</a:t>
            </a: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lang="en-SG" sz="1900" dirty="0">
                <a:solidFill>
                  <a:prstClr val="black"/>
                </a:solidFill>
                <a:latin typeface="Source Sans Pro" panose="020B0503030403020204" pitchFamily="34" charset="0"/>
                <a:ea typeface="Source Sans Pro" panose="020B0503030403020204" pitchFamily="34" charset="0"/>
              </a:rPr>
              <a:t>‘y</a:t>
            </a:r>
            <a:r>
              <a:rPr kumimoji="0" lang="en-SG" sz="1900" b="0" i="0" u="none" strike="noStrike" kern="1200" cap="none" spc="0" normalizeH="0" baseline="0" noProof="0" dirty="0" err="1">
                <a:ln>
                  <a:noFill/>
                </a:ln>
                <a:solidFill>
                  <a:prstClr val="black"/>
                </a:solidFill>
                <a:effectLst/>
                <a:uLnTx/>
                <a:uFillTx/>
                <a:latin typeface="Source Sans Pro" panose="020B0503030403020204" pitchFamily="34" charset="0"/>
                <a:ea typeface="Source Sans Pro" panose="020B0503030403020204" pitchFamily="34" charset="0"/>
                <a:cs typeface="+mj-cs"/>
              </a:rPr>
              <a:t>r_renovat</a:t>
            </a:r>
            <a:r>
              <a:rPr lang="en-SG" sz="1900" dirty="0">
                <a:solidFill>
                  <a:prstClr val="black"/>
                </a:solidFill>
                <a:latin typeface="Source Sans Pro" panose="020B0503030403020204" pitchFamily="34" charset="0"/>
                <a:ea typeface="Source Sans Pro" panose="020B0503030403020204" pitchFamily="34" charset="0"/>
              </a:rPr>
              <a:t>ed’ has 95.8% zeros</a:t>
            </a:r>
            <a:endParaRPr kumimoji="0" lang="en-SG" sz="19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endParaRPr kumimoji="0" lang="en-SG" sz="19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SG" sz="1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p:txBody>
      </p:sp>
      <p:pic>
        <p:nvPicPr>
          <p:cNvPr id="4" name="Picture 3">
            <a:extLst>
              <a:ext uri="{FF2B5EF4-FFF2-40B4-BE49-F238E27FC236}">
                <a16:creationId xmlns:a16="http://schemas.microsoft.com/office/drawing/2014/main" id="{1B2E01F1-D68B-44D8-BABB-34D66B660BAE}"/>
              </a:ext>
            </a:extLst>
          </p:cNvPr>
          <p:cNvPicPr>
            <a:picLocks noChangeAspect="1"/>
          </p:cNvPicPr>
          <p:nvPr/>
        </p:nvPicPr>
        <p:blipFill>
          <a:blip r:embed="rId3"/>
          <a:stretch>
            <a:fillRect/>
          </a:stretch>
        </p:blipFill>
        <p:spPr>
          <a:xfrm>
            <a:off x="6605865" y="2255204"/>
            <a:ext cx="5586135" cy="2347591"/>
          </a:xfrm>
          <a:prstGeom prst="rect">
            <a:avLst/>
          </a:prstGeom>
        </p:spPr>
      </p:pic>
    </p:spTree>
    <p:extLst>
      <p:ext uri="{BB962C8B-B14F-4D97-AF65-F5344CB8AC3E}">
        <p14:creationId xmlns:p14="http://schemas.microsoft.com/office/powerpoint/2010/main" val="22881359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Analysis on Target Variable</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5122" name="Picture 2">
            <a:extLst>
              <a:ext uri="{FF2B5EF4-FFF2-40B4-BE49-F238E27FC236}">
                <a16:creationId xmlns:a16="http://schemas.microsoft.com/office/drawing/2014/main" id="{13B64576-EC6F-45A2-91CD-F3CA1F3FC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99" y="1788274"/>
            <a:ext cx="8889402" cy="497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2482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Attribute Information</a:t>
            </a: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215614" y="1825067"/>
            <a:ext cx="10976385" cy="503293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lnSpc>
                <a:spcPct val="100000"/>
              </a:lnSpc>
            </a:pPr>
            <a:r>
              <a:rPr lang="en-SG" sz="1800" b="0" i="0" dirty="0">
                <a:solidFill>
                  <a:srgbClr val="123654"/>
                </a:solidFill>
                <a:effectLst/>
                <a:latin typeface="Arial" panose="020B0604020202020204" pitchFamily="34" charset="0"/>
              </a:rPr>
              <a:t>1. cap-shape: bell=</a:t>
            </a:r>
            <a:r>
              <a:rPr lang="en-SG" sz="1800" b="0" i="0" dirty="0" err="1">
                <a:solidFill>
                  <a:srgbClr val="123654"/>
                </a:solidFill>
                <a:effectLst/>
                <a:latin typeface="Arial" panose="020B0604020202020204" pitchFamily="34" charset="0"/>
              </a:rPr>
              <a:t>b,conical</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c,convex</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x,flat</a:t>
            </a:r>
            <a:r>
              <a:rPr lang="en-SG" sz="1800" b="0" i="0" dirty="0">
                <a:solidFill>
                  <a:srgbClr val="123654"/>
                </a:solidFill>
                <a:effectLst/>
                <a:latin typeface="Arial" panose="020B0604020202020204" pitchFamily="34" charset="0"/>
              </a:rPr>
              <a:t>=f, knobbed=</a:t>
            </a:r>
            <a:r>
              <a:rPr lang="en-SG" sz="1800" b="0" i="0" dirty="0" err="1">
                <a:solidFill>
                  <a:srgbClr val="123654"/>
                </a:solidFill>
                <a:effectLst/>
                <a:latin typeface="Arial" panose="020B0604020202020204" pitchFamily="34" charset="0"/>
              </a:rPr>
              <a:t>k,sunken</a:t>
            </a:r>
            <a:r>
              <a:rPr lang="en-SG" sz="1800" b="0" i="0" dirty="0">
                <a:solidFill>
                  <a:srgbClr val="123654"/>
                </a:solidFill>
                <a:effectLst/>
                <a:latin typeface="Arial" panose="020B0604020202020204" pitchFamily="34" charset="0"/>
              </a:rPr>
              <a:t>=s</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2. cap-surface: fibrous=</a:t>
            </a:r>
            <a:r>
              <a:rPr lang="en-SG" sz="1800" b="0" i="0" dirty="0" err="1">
                <a:solidFill>
                  <a:srgbClr val="123654"/>
                </a:solidFill>
                <a:effectLst/>
                <a:latin typeface="Arial" panose="020B0604020202020204" pitchFamily="34" charset="0"/>
              </a:rPr>
              <a:t>f,grooves</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g,scaly</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y,smooth</a:t>
            </a:r>
            <a:r>
              <a:rPr lang="en-SG" sz="1800" b="0" i="0" dirty="0">
                <a:solidFill>
                  <a:srgbClr val="123654"/>
                </a:solidFill>
                <a:effectLst/>
                <a:latin typeface="Arial" panose="020B0604020202020204" pitchFamily="34" charset="0"/>
              </a:rPr>
              <a:t>=s</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3. cap-</a:t>
            </a:r>
            <a:r>
              <a:rPr lang="en-SG" sz="1800" b="0" i="0" dirty="0" err="1">
                <a:solidFill>
                  <a:srgbClr val="123654"/>
                </a:solidFill>
                <a:effectLst/>
                <a:latin typeface="Arial" panose="020B0604020202020204" pitchFamily="34" charset="0"/>
              </a:rPr>
              <a:t>color</a:t>
            </a:r>
            <a:r>
              <a:rPr lang="en-SG" sz="1800" b="0" i="0" dirty="0">
                <a:solidFill>
                  <a:srgbClr val="123654"/>
                </a:solidFill>
                <a:effectLst/>
                <a:latin typeface="Arial" panose="020B0604020202020204" pitchFamily="34" charset="0"/>
              </a:rPr>
              <a:t>: brown=</a:t>
            </a:r>
            <a:r>
              <a:rPr lang="en-SG" sz="1800" b="0" i="0" dirty="0" err="1">
                <a:solidFill>
                  <a:srgbClr val="123654"/>
                </a:solidFill>
                <a:effectLst/>
                <a:latin typeface="Arial" panose="020B0604020202020204" pitchFamily="34" charset="0"/>
              </a:rPr>
              <a:t>n,buff</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b,cinnamon</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c,gray</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g,green</a:t>
            </a:r>
            <a:r>
              <a:rPr lang="en-SG" sz="1800" b="0" i="0" dirty="0">
                <a:solidFill>
                  <a:srgbClr val="123654"/>
                </a:solidFill>
                <a:effectLst/>
                <a:latin typeface="Arial" panose="020B0604020202020204" pitchFamily="34" charset="0"/>
              </a:rPr>
              <a:t>=r, pink=</a:t>
            </a:r>
            <a:r>
              <a:rPr lang="en-SG" sz="1800" b="0" i="0" dirty="0" err="1">
                <a:solidFill>
                  <a:srgbClr val="123654"/>
                </a:solidFill>
                <a:effectLst/>
                <a:latin typeface="Arial" panose="020B0604020202020204" pitchFamily="34" charset="0"/>
              </a:rPr>
              <a:t>p,purple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u,red</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e,white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w,yellow</a:t>
            </a:r>
            <a:r>
              <a:rPr lang="en-SG" sz="1800" b="0" i="0" dirty="0">
                <a:solidFill>
                  <a:srgbClr val="123654"/>
                </a:solidFill>
                <a:effectLst/>
                <a:latin typeface="Arial" panose="020B0604020202020204" pitchFamily="34" charset="0"/>
              </a:rPr>
              <a:t>=y</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4. bruises?: bruises=</a:t>
            </a:r>
            <a:r>
              <a:rPr lang="en-SG" sz="1800" b="0" i="0" dirty="0" err="1">
                <a:solidFill>
                  <a:srgbClr val="123654"/>
                </a:solidFill>
                <a:effectLst/>
                <a:latin typeface="Arial" panose="020B0604020202020204" pitchFamily="34" charset="0"/>
              </a:rPr>
              <a:t>t,no</a:t>
            </a:r>
            <a:r>
              <a:rPr lang="en-SG" sz="1800" b="0" i="0" dirty="0">
                <a:solidFill>
                  <a:srgbClr val="123654"/>
                </a:solidFill>
                <a:effectLst/>
                <a:latin typeface="Arial" panose="020B0604020202020204" pitchFamily="34" charset="0"/>
              </a:rPr>
              <a:t>=f</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5. </a:t>
            </a:r>
            <a:r>
              <a:rPr lang="en-SG" sz="1800" b="0" i="0" dirty="0" err="1">
                <a:solidFill>
                  <a:srgbClr val="123654"/>
                </a:solidFill>
                <a:effectLst/>
                <a:latin typeface="Arial" panose="020B0604020202020204" pitchFamily="34" charset="0"/>
              </a:rPr>
              <a:t>odor</a:t>
            </a:r>
            <a:r>
              <a:rPr lang="en-SG" sz="1800" b="0" i="0" dirty="0">
                <a:solidFill>
                  <a:srgbClr val="123654"/>
                </a:solidFill>
                <a:effectLst/>
                <a:latin typeface="Arial" panose="020B0604020202020204" pitchFamily="34" charset="0"/>
              </a:rPr>
              <a:t>: almond=</a:t>
            </a:r>
            <a:r>
              <a:rPr lang="en-SG" sz="1800" b="0" i="0" dirty="0" err="1">
                <a:solidFill>
                  <a:srgbClr val="123654"/>
                </a:solidFill>
                <a:effectLst/>
                <a:latin typeface="Arial" panose="020B0604020202020204" pitchFamily="34" charset="0"/>
              </a:rPr>
              <a:t>a,anise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l,creosote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c,fishy</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y,foul</a:t>
            </a:r>
            <a:r>
              <a:rPr lang="en-SG" sz="1800" b="0" i="0" dirty="0">
                <a:solidFill>
                  <a:srgbClr val="123654"/>
                </a:solidFill>
                <a:effectLst/>
                <a:latin typeface="Arial" panose="020B0604020202020204" pitchFamily="34" charset="0"/>
              </a:rPr>
              <a:t>=f, musty=</a:t>
            </a:r>
            <a:r>
              <a:rPr lang="en-SG" sz="1800" b="0" i="0" dirty="0" err="1">
                <a:solidFill>
                  <a:srgbClr val="123654"/>
                </a:solidFill>
                <a:effectLst/>
                <a:latin typeface="Arial" panose="020B0604020202020204" pitchFamily="34" charset="0"/>
              </a:rPr>
              <a:t>m,none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n,pungent</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p,spicy</a:t>
            </a:r>
            <a:r>
              <a:rPr lang="en-SG" sz="1800" b="0" i="0" dirty="0">
                <a:solidFill>
                  <a:srgbClr val="123654"/>
                </a:solidFill>
                <a:effectLst/>
                <a:latin typeface="Arial" panose="020B0604020202020204" pitchFamily="34" charset="0"/>
              </a:rPr>
              <a:t>=s</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6. gill-attachment: attached=</a:t>
            </a:r>
            <a:r>
              <a:rPr lang="en-SG" sz="1800" b="0" i="0" dirty="0" err="1">
                <a:solidFill>
                  <a:srgbClr val="123654"/>
                </a:solidFill>
                <a:effectLst/>
                <a:latin typeface="Arial" panose="020B0604020202020204" pitchFamily="34" charset="0"/>
              </a:rPr>
              <a:t>a,descending</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d,free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f,notched</a:t>
            </a:r>
            <a:r>
              <a:rPr lang="en-SG" sz="1800" b="0" i="0" dirty="0">
                <a:solidFill>
                  <a:srgbClr val="123654"/>
                </a:solidFill>
                <a:effectLst/>
                <a:latin typeface="Arial" panose="020B0604020202020204" pitchFamily="34" charset="0"/>
              </a:rPr>
              <a:t>=n</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7. gill-spacing: close=</a:t>
            </a:r>
            <a:r>
              <a:rPr lang="en-SG" sz="1800" b="0" i="0" dirty="0" err="1">
                <a:solidFill>
                  <a:srgbClr val="123654"/>
                </a:solidFill>
                <a:effectLst/>
                <a:latin typeface="Arial" panose="020B0604020202020204" pitchFamily="34" charset="0"/>
              </a:rPr>
              <a:t>c,crowded</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w,distant</a:t>
            </a:r>
            <a:r>
              <a:rPr lang="en-SG" sz="1800" b="0" i="0" dirty="0">
                <a:solidFill>
                  <a:srgbClr val="123654"/>
                </a:solidFill>
                <a:effectLst/>
                <a:latin typeface="Arial" panose="020B0604020202020204" pitchFamily="34" charset="0"/>
              </a:rPr>
              <a:t>=d</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8. gill-size: broad=</a:t>
            </a:r>
            <a:r>
              <a:rPr lang="en-SG" sz="1800" b="0" i="0" dirty="0" err="1">
                <a:solidFill>
                  <a:srgbClr val="123654"/>
                </a:solidFill>
                <a:effectLst/>
                <a:latin typeface="Arial" panose="020B0604020202020204" pitchFamily="34" charset="0"/>
              </a:rPr>
              <a:t>b,narrow</a:t>
            </a:r>
            <a:r>
              <a:rPr lang="en-SG" sz="1800" b="0" i="0" dirty="0">
                <a:solidFill>
                  <a:srgbClr val="123654"/>
                </a:solidFill>
                <a:effectLst/>
                <a:latin typeface="Arial" panose="020B0604020202020204" pitchFamily="34" charset="0"/>
              </a:rPr>
              <a:t>=n</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9. gill-</a:t>
            </a:r>
            <a:r>
              <a:rPr lang="en-SG" sz="1800" b="0" i="0" dirty="0" err="1">
                <a:solidFill>
                  <a:srgbClr val="123654"/>
                </a:solidFill>
                <a:effectLst/>
                <a:latin typeface="Arial" panose="020B0604020202020204" pitchFamily="34" charset="0"/>
              </a:rPr>
              <a:t>color</a:t>
            </a:r>
            <a:r>
              <a:rPr lang="en-SG" sz="1800" b="0" i="0" dirty="0">
                <a:solidFill>
                  <a:srgbClr val="123654"/>
                </a:solidFill>
                <a:effectLst/>
                <a:latin typeface="Arial" panose="020B0604020202020204" pitchFamily="34" charset="0"/>
              </a:rPr>
              <a:t>: black=</a:t>
            </a:r>
            <a:r>
              <a:rPr lang="en-SG" sz="1800" b="0" i="0" dirty="0" err="1">
                <a:solidFill>
                  <a:srgbClr val="123654"/>
                </a:solidFill>
                <a:effectLst/>
                <a:latin typeface="Arial" panose="020B0604020202020204" pitchFamily="34" charset="0"/>
              </a:rPr>
              <a:t>k,brown</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n,buff</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b,chocolate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h,gray</a:t>
            </a:r>
            <a:r>
              <a:rPr lang="en-SG" sz="1800" b="0" i="0" dirty="0">
                <a:solidFill>
                  <a:srgbClr val="123654"/>
                </a:solidFill>
                <a:effectLst/>
                <a:latin typeface="Arial" panose="020B0604020202020204" pitchFamily="34" charset="0"/>
              </a:rPr>
              <a:t>=g, green=</a:t>
            </a:r>
            <a:r>
              <a:rPr lang="en-SG" sz="1800" b="0" i="0" dirty="0" err="1">
                <a:solidFill>
                  <a:srgbClr val="123654"/>
                </a:solidFill>
                <a:effectLst/>
                <a:latin typeface="Arial" panose="020B0604020202020204" pitchFamily="34" charset="0"/>
              </a:rPr>
              <a:t>r,orange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o,pink</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p,purple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u,red</a:t>
            </a:r>
            <a:r>
              <a:rPr lang="en-SG" sz="1800" b="0" i="0" dirty="0">
                <a:solidFill>
                  <a:srgbClr val="123654"/>
                </a:solidFill>
                <a:effectLst/>
                <a:latin typeface="Arial" panose="020B0604020202020204" pitchFamily="34" charset="0"/>
              </a:rPr>
              <a:t>=e, white=</a:t>
            </a:r>
            <a:r>
              <a:rPr lang="en-SG" sz="1800" b="0" i="0" dirty="0" err="1">
                <a:solidFill>
                  <a:srgbClr val="123654"/>
                </a:solidFill>
                <a:effectLst/>
                <a:latin typeface="Arial" panose="020B0604020202020204" pitchFamily="34" charset="0"/>
              </a:rPr>
              <a:t>w,yellow</a:t>
            </a:r>
            <a:r>
              <a:rPr lang="en-SG" sz="1800" b="0" i="0" dirty="0">
                <a:solidFill>
                  <a:srgbClr val="123654"/>
                </a:solidFill>
                <a:effectLst/>
                <a:latin typeface="Arial" panose="020B0604020202020204" pitchFamily="34" charset="0"/>
              </a:rPr>
              <a:t>=y</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10. stalk-shape: enlarging=</a:t>
            </a:r>
            <a:r>
              <a:rPr lang="en-SG" sz="1800" b="0" i="0" dirty="0" err="1">
                <a:solidFill>
                  <a:srgbClr val="123654"/>
                </a:solidFill>
                <a:effectLst/>
                <a:latin typeface="Arial" panose="020B0604020202020204" pitchFamily="34" charset="0"/>
              </a:rPr>
              <a:t>e,tapering</a:t>
            </a:r>
            <a:r>
              <a:rPr lang="en-SG" sz="1800" b="0" i="0" dirty="0">
                <a:solidFill>
                  <a:srgbClr val="123654"/>
                </a:solidFill>
                <a:effectLst/>
                <a:latin typeface="Arial" panose="020B0604020202020204" pitchFamily="34" charset="0"/>
              </a:rPr>
              <a:t>=t</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11. stalk-root: bulbous=</a:t>
            </a:r>
            <a:r>
              <a:rPr lang="en-SG" sz="1800" b="0" i="0" dirty="0" err="1">
                <a:solidFill>
                  <a:srgbClr val="123654"/>
                </a:solidFill>
                <a:effectLst/>
                <a:latin typeface="Arial" panose="020B0604020202020204" pitchFamily="34" charset="0"/>
              </a:rPr>
              <a:t>b,club</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c,cup</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u,equal</a:t>
            </a:r>
            <a:r>
              <a:rPr lang="en-SG" sz="1800" b="0" i="0" dirty="0">
                <a:solidFill>
                  <a:srgbClr val="123654"/>
                </a:solidFill>
                <a:effectLst/>
                <a:latin typeface="Arial" panose="020B0604020202020204" pitchFamily="34" charset="0"/>
              </a:rPr>
              <a:t>=e, rhizomorphs=</a:t>
            </a:r>
            <a:r>
              <a:rPr lang="en-SG" sz="1800" b="0" i="0" dirty="0" err="1">
                <a:solidFill>
                  <a:srgbClr val="123654"/>
                </a:solidFill>
                <a:effectLst/>
                <a:latin typeface="Arial" panose="020B0604020202020204" pitchFamily="34" charset="0"/>
              </a:rPr>
              <a:t>z,rooted</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r,missing</a:t>
            </a:r>
            <a:r>
              <a:rPr lang="en-SG" sz="1800" b="0" i="0" dirty="0">
                <a:solidFill>
                  <a:srgbClr val="123654"/>
                </a:solidFill>
                <a:effectLst/>
                <a:latin typeface="Arial" panose="020B0604020202020204" pitchFamily="34" charset="0"/>
              </a:rPr>
              <a:t>=?</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12. stalk-surface-above-ring: fibrous=</a:t>
            </a:r>
            <a:r>
              <a:rPr lang="en-SG" sz="1800" b="0" i="0" dirty="0" err="1">
                <a:solidFill>
                  <a:srgbClr val="123654"/>
                </a:solidFill>
                <a:effectLst/>
                <a:latin typeface="Arial" panose="020B0604020202020204" pitchFamily="34" charset="0"/>
              </a:rPr>
              <a:t>f,scaly</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y,silky</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k,smooth</a:t>
            </a:r>
            <a:r>
              <a:rPr lang="en-SG" sz="1800" b="0" i="0" dirty="0">
                <a:solidFill>
                  <a:srgbClr val="123654"/>
                </a:solidFill>
                <a:effectLst/>
                <a:latin typeface="Arial" panose="020B0604020202020204" pitchFamily="34" charset="0"/>
              </a:rPr>
              <a:t>=s</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13. stalk-surface-below-ring: fibrous=</a:t>
            </a:r>
            <a:r>
              <a:rPr lang="en-SG" sz="1800" b="0" i="0" dirty="0" err="1">
                <a:solidFill>
                  <a:srgbClr val="123654"/>
                </a:solidFill>
                <a:effectLst/>
                <a:latin typeface="Arial" panose="020B0604020202020204" pitchFamily="34" charset="0"/>
              </a:rPr>
              <a:t>f,scaly</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y,silky</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k,smooth</a:t>
            </a:r>
            <a:r>
              <a:rPr lang="en-SG" sz="1800" b="0" i="0" dirty="0">
                <a:solidFill>
                  <a:srgbClr val="123654"/>
                </a:solidFill>
                <a:effectLst/>
                <a:latin typeface="Arial" panose="020B0604020202020204" pitchFamily="34" charset="0"/>
              </a:rPr>
              <a:t>=s</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14. stalk-</a:t>
            </a:r>
            <a:r>
              <a:rPr lang="en-SG" sz="1800" b="0" i="0" dirty="0" err="1">
                <a:solidFill>
                  <a:srgbClr val="123654"/>
                </a:solidFill>
                <a:effectLst/>
                <a:latin typeface="Arial" panose="020B0604020202020204" pitchFamily="34" charset="0"/>
              </a:rPr>
              <a:t>color</a:t>
            </a:r>
            <a:r>
              <a:rPr lang="en-SG" sz="1800" b="0" i="0" dirty="0">
                <a:solidFill>
                  <a:srgbClr val="123654"/>
                </a:solidFill>
                <a:effectLst/>
                <a:latin typeface="Arial" panose="020B0604020202020204" pitchFamily="34" charset="0"/>
              </a:rPr>
              <a:t>-above-ring: brown=</a:t>
            </a:r>
            <a:r>
              <a:rPr lang="en-SG" sz="1800" b="0" i="0" dirty="0" err="1">
                <a:solidFill>
                  <a:srgbClr val="123654"/>
                </a:solidFill>
                <a:effectLst/>
                <a:latin typeface="Arial" panose="020B0604020202020204" pitchFamily="34" charset="0"/>
              </a:rPr>
              <a:t>n,buff</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b,cinnamon</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c,gray</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g,orange</a:t>
            </a:r>
            <a:r>
              <a:rPr lang="en-SG" sz="1800" b="0" i="0" dirty="0">
                <a:solidFill>
                  <a:srgbClr val="123654"/>
                </a:solidFill>
                <a:effectLst/>
                <a:latin typeface="Arial" panose="020B0604020202020204" pitchFamily="34" charset="0"/>
              </a:rPr>
              <a:t>=o, pink=</a:t>
            </a:r>
            <a:r>
              <a:rPr lang="en-SG" sz="1800" b="0" i="0" dirty="0" err="1">
                <a:solidFill>
                  <a:srgbClr val="123654"/>
                </a:solidFill>
                <a:effectLst/>
                <a:latin typeface="Arial" panose="020B0604020202020204" pitchFamily="34" charset="0"/>
              </a:rPr>
              <a:t>p,red</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e,white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w,yellow</a:t>
            </a:r>
            <a:r>
              <a:rPr lang="en-SG" sz="1800" b="0" i="0" dirty="0">
                <a:solidFill>
                  <a:srgbClr val="123654"/>
                </a:solidFill>
                <a:effectLst/>
                <a:latin typeface="Arial" panose="020B0604020202020204" pitchFamily="34" charset="0"/>
              </a:rPr>
              <a:t>=y</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15. stalk-</a:t>
            </a:r>
            <a:r>
              <a:rPr lang="en-SG" sz="1800" b="0" i="0" dirty="0" err="1">
                <a:solidFill>
                  <a:srgbClr val="123654"/>
                </a:solidFill>
                <a:effectLst/>
                <a:latin typeface="Arial" panose="020B0604020202020204" pitchFamily="34" charset="0"/>
              </a:rPr>
              <a:t>color</a:t>
            </a:r>
            <a:r>
              <a:rPr lang="en-SG" sz="1800" b="0" i="0" dirty="0">
                <a:solidFill>
                  <a:srgbClr val="123654"/>
                </a:solidFill>
                <a:effectLst/>
                <a:latin typeface="Arial" panose="020B0604020202020204" pitchFamily="34" charset="0"/>
              </a:rPr>
              <a:t>-below-ring: brown=</a:t>
            </a:r>
            <a:r>
              <a:rPr lang="en-SG" sz="1800" b="0" i="0" dirty="0" err="1">
                <a:solidFill>
                  <a:srgbClr val="123654"/>
                </a:solidFill>
                <a:effectLst/>
                <a:latin typeface="Arial" panose="020B0604020202020204" pitchFamily="34" charset="0"/>
              </a:rPr>
              <a:t>n,buff</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b,cinnamon</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c,gray</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g,orange</a:t>
            </a:r>
            <a:r>
              <a:rPr lang="en-SG" sz="1800" b="0" i="0" dirty="0">
                <a:solidFill>
                  <a:srgbClr val="123654"/>
                </a:solidFill>
                <a:effectLst/>
                <a:latin typeface="Arial" panose="020B0604020202020204" pitchFamily="34" charset="0"/>
              </a:rPr>
              <a:t>=o, pink=</a:t>
            </a:r>
            <a:r>
              <a:rPr lang="en-SG" sz="1800" b="0" i="0" dirty="0" err="1">
                <a:solidFill>
                  <a:srgbClr val="123654"/>
                </a:solidFill>
                <a:effectLst/>
                <a:latin typeface="Arial" panose="020B0604020202020204" pitchFamily="34" charset="0"/>
              </a:rPr>
              <a:t>p,red</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e,white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w,yellow</a:t>
            </a:r>
            <a:r>
              <a:rPr lang="en-SG" sz="1800" b="0" i="0" dirty="0">
                <a:solidFill>
                  <a:srgbClr val="123654"/>
                </a:solidFill>
                <a:effectLst/>
                <a:latin typeface="Arial" panose="020B0604020202020204" pitchFamily="34" charset="0"/>
              </a:rPr>
              <a:t>=y</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16. veil-type: partial=</a:t>
            </a:r>
            <a:r>
              <a:rPr lang="en-SG" sz="1800" b="0" i="0" dirty="0" err="1">
                <a:solidFill>
                  <a:srgbClr val="123654"/>
                </a:solidFill>
                <a:effectLst/>
                <a:latin typeface="Arial" panose="020B0604020202020204" pitchFamily="34" charset="0"/>
              </a:rPr>
              <a:t>p,universal</a:t>
            </a:r>
            <a:r>
              <a:rPr lang="en-SG" sz="1800" b="0" i="0" dirty="0">
                <a:solidFill>
                  <a:srgbClr val="123654"/>
                </a:solidFill>
                <a:effectLst/>
                <a:latin typeface="Arial" panose="020B0604020202020204" pitchFamily="34" charset="0"/>
              </a:rPr>
              <a:t>=u</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17. veil-</a:t>
            </a:r>
            <a:r>
              <a:rPr lang="en-SG" sz="1800" b="0" i="0" dirty="0" err="1">
                <a:solidFill>
                  <a:srgbClr val="123654"/>
                </a:solidFill>
                <a:effectLst/>
                <a:latin typeface="Arial" panose="020B0604020202020204" pitchFamily="34" charset="0"/>
              </a:rPr>
              <a:t>color</a:t>
            </a:r>
            <a:r>
              <a:rPr lang="en-SG" sz="1800" b="0" i="0" dirty="0">
                <a:solidFill>
                  <a:srgbClr val="123654"/>
                </a:solidFill>
                <a:effectLst/>
                <a:latin typeface="Arial" panose="020B0604020202020204" pitchFamily="34" charset="0"/>
              </a:rPr>
              <a:t>: brown=</a:t>
            </a:r>
            <a:r>
              <a:rPr lang="en-SG" sz="1800" b="0" i="0" dirty="0" err="1">
                <a:solidFill>
                  <a:srgbClr val="123654"/>
                </a:solidFill>
                <a:effectLst/>
                <a:latin typeface="Arial" panose="020B0604020202020204" pitchFamily="34" charset="0"/>
              </a:rPr>
              <a:t>n,orange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o,white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w,yellow</a:t>
            </a:r>
            <a:r>
              <a:rPr lang="en-SG" sz="1800" b="0" i="0" dirty="0">
                <a:solidFill>
                  <a:srgbClr val="123654"/>
                </a:solidFill>
                <a:effectLst/>
                <a:latin typeface="Arial" panose="020B0604020202020204" pitchFamily="34" charset="0"/>
              </a:rPr>
              <a:t>=y</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18. ring-number: none=</a:t>
            </a:r>
            <a:r>
              <a:rPr lang="en-SG" sz="1800" b="0" i="0" dirty="0" err="1">
                <a:solidFill>
                  <a:srgbClr val="123654"/>
                </a:solidFill>
                <a:effectLst/>
                <a:latin typeface="Arial" panose="020B0604020202020204" pitchFamily="34" charset="0"/>
              </a:rPr>
              <a:t>n,one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o,two</a:t>
            </a:r>
            <a:r>
              <a:rPr lang="en-SG" sz="1800" b="0" i="0" dirty="0">
                <a:solidFill>
                  <a:srgbClr val="123654"/>
                </a:solidFill>
                <a:effectLst/>
                <a:latin typeface="Arial" panose="020B0604020202020204" pitchFamily="34" charset="0"/>
              </a:rPr>
              <a:t>=t</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19. ring-type: cobwebby=</a:t>
            </a:r>
            <a:r>
              <a:rPr lang="en-SG" sz="1800" b="0" i="0" dirty="0" err="1">
                <a:solidFill>
                  <a:srgbClr val="123654"/>
                </a:solidFill>
                <a:effectLst/>
                <a:latin typeface="Arial" panose="020B0604020202020204" pitchFamily="34" charset="0"/>
              </a:rPr>
              <a:t>c,evanescent</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e,flaring</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f,large</a:t>
            </a:r>
            <a:r>
              <a:rPr lang="en-SG" sz="1800" b="0" i="0" dirty="0">
                <a:solidFill>
                  <a:srgbClr val="123654"/>
                </a:solidFill>
                <a:effectLst/>
                <a:latin typeface="Arial" panose="020B0604020202020204" pitchFamily="34" charset="0"/>
              </a:rPr>
              <a:t>=l, none=</a:t>
            </a:r>
            <a:r>
              <a:rPr lang="en-SG" sz="1800" b="0" i="0" dirty="0" err="1">
                <a:solidFill>
                  <a:srgbClr val="123654"/>
                </a:solidFill>
                <a:effectLst/>
                <a:latin typeface="Arial" panose="020B0604020202020204" pitchFamily="34" charset="0"/>
              </a:rPr>
              <a:t>n,pendant</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p,sheathing</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s,zone</a:t>
            </a:r>
            <a:r>
              <a:rPr lang="en-SG" sz="1800" b="0" i="0" dirty="0">
                <a:solidFill>
                  <a:srgbClr val="123654"/>
                </a:solidFill>
                <a:effectLst/>
                <a:latin typeface="Arial" panose="020B0604020202020204" pitchFamily="34" charset="0"/>
              </a:rPr>
              <a:t>=z</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20. spore-print-</a:t>
            </a:r>
            <a:r>
              <a:rPr lang="en-SG" sz="1800" b="0" i="0" dirty="0" err="1">
                <a:solidFill>
                  <a:srgbClr val="123654"/>
                </a:solidFill>
                <a:effectLst/>
                <a:latin typeface="Arial" panose="020B0604020202020204" pitchFamily="34" charset="0"/>
              </a:rPr>
              <a:t>color</a:t>
            </a:r>
            <a:r>
              <a:rPr lang="en-SG" sz="1800" b="0" i="0" dirty="0">
                <a:solidFill>
                  <a:srgbClr val="123654"/>
                </a:solidFill>
                <a:effectLst/>
                <a:latin typeface="Arial" panose="020B0604020202020204" pitchFamily="34" charset="0"/>
              </a:rPr>
              <a:t>: black=</a:t>
            </a:r>
            <a:r>
              <a:rPr lang="en-SG" sz="1800" b="0" i="0" dirty="0" err="1">
                <a:solidFill>
                  <a:srgbClr val="123654"/>
                </a:solidFill>
                <a:effectLst/>
                <a:latin typeface="Arial" panose="020B0604020202020204" pitchFamily="34" charset="0"/>
              </a:rPr>
              <a:t>k,brown</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n,buff</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b,chocolate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h,green</a:t>
            </a:r>
            <a:r>
              <a:rPr lang="en-SG" sz="1800" b="0" i="0" dirty="0">
                <a:solidFill>
                  <a:srgbClr val="123654"/>
                </a:solidFill>
                <a:effectLst/>
                <a:latin typeface="Arial" panose="020B0604020202020204" pitchFamily="34" charset="0"/>
              </a:rPr>
              <a:t>=r, orange=</a:t>
            </a:r>
            <a:r>
              <a:rPr lang="en-SG" sz="1800" b="0" i="0" dirty="0" err="1">
                <a:solidFill>
                  <a:srgbClr val="123654"/>
                </a:solidFill>
                <a:effectLst/>
                <a:latin typeface="Arial" panose="020B0604020202020204" pitchFamily="34" charset="0"/>
              </a:rPr>
              <a:t>o,purple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u,white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w,yellow</a:t>
            </a:r>
            <a:r>
              <a:rPr lang="en-SG" sz="1800" b="0" i="0" dirty="0">
                <a:solidFill>
                  <a:srgbClr val="123654"/>
                </a:solidFill>
                <a:effectLst/>
                <a:latin typeface="Arial" panose="020B0604020202020204" pitchFamily="34" charset="0"/>
              </a:rPr>
              <a:t>=y</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21. population: abundant=</a:t>
            </a:r>
            <a:r>
              <a:rPr lang="en-SG" sz="1800" b="0" i="0" dirty="0" err="1">
                <a:solidFill>
                  <a:srgbClr val="123654"/>
                </a:solidFill>
                <a:effectLst/>
                <a:latin typeface="Arial" panose="020B0604020202020204" pitchFamily="34" charset="0"/>
              </a:rPr>
              <a:t>a,clustered</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c,numerous</a:t>
            </a:r>
            <a:r>
              <a:rPr lang="en-SG" sz="1800" b="0" i="0" dirty="0">
                <a:solidFill>
                  <a:srgbClr val="123654"/>
                </a:solidFill>
                <a:effectLst/>
                <a:latin typeface="Arial" panose="020B0604020202020204" pitchFamily="34" charset="0"/>
              </a:rPr>
              <a:t>=n, scattered=</a:t>
            </a:r>
            <a:r>
              <a:rPr lang="en-SG" sz="1800" b="0" i="0" dirty="0" err="1">
                <a:solidFill>
                  <a:srgbClr val="123654"/>
                </a:solidFill>
                <a:effectLst/>
                <a:latin typeface="Arial" panose="020B0604020202020204" pitchFamily="34" charset="0"/>
              </a:rPr>
              <a:t>s,several</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v,solitary</a:t>
            </a:r>
            <a:r>
              <a:rPr lang="en-SG" sz="1800" b="0" i="0" dirty="0">
                <a:solidFill>
                  <a:srgbClr val="123654"/>
                </a:solidFill>
                <a:effectLst/>
                <a:latin typeface="Arial" panose="020B0604020202020204" pitchFamily="34" charset="0"/>
              </a:rPr>
              <a:t>=y</a:t>
            </a:r>
            <a:br>
              <a:rPr lang="en-SG" sz="1800" b="0" i="0" dirty="0">
                <a:solidFill>
                  <a:srgbClr val="123654"/>
                </a:solidFill>
                <a:effectLst/>
                <a:latin typeface="Arial" panose="020B0604020202020204" pitchFamily="34" charset="0"/>
              </a:rPr>
            </a:br>
            <a:r>
              <a:rPr lang="en-SG" sz="1800" b="0" i="0" dirty="0">
                <a:solidFill>
                  <a:srgbClr val="123654"/>
                </a:solidFill>
                <a:effectLst/>
                <a:latin typeface="Arial" panose="020B0604020202020204" pitchFamily="34" charset="0"/>
              </a:rPr>
              <a:t>22. habitat: grasses=</a:t>
            </a:r>
            <a:r>
              <a:rPr lang="en-SG" sz="1800" b="0" i="0" dirty="0" err="1">
                <a:solidFill>
                  <a:srgbClr val="123654"/>
                </a:solidFill>
                <a:effectLst/>
                <a:latin typeface="Arial" panose="020B0604020202020204" pitchFamily="34" charset="0"/>
              </a:rPr>
              <a:t>g,leaves</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l,meadows</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m,paths</a:t>
            </a:r>
            <a:r>
              <a:rPr lang="en-SG" sz="1800" b="0" i="0" dirty="0">
                <a:solidFill>
                  <a:srgbClr val="123654"/>
                </a:solidFill>
                <a:effectLst/>
                <a:latin typeface="Arial" panose="020B0604020202020204" pitchFamily="34" charset="0"/>
              </a:rPr>
              <a:t>=p, urban=</a:t>
            </a:r>
            <a:r>
              <a:rPr lang="en-SG" sz="1800" b="0" i="0" dirty="0" err="1">
                <a:solidFill>
                  <a:srgbClr val="123654"/>
                </a:solidFill>
                <a:effectLst/>
                <a:latin typeface="Arial" panose="020B0604020202020204" pitchFamily="34" charset="0"/>
              </a:rPr>
              <a:t>u,waste</a:t>
            </a:r>
            <a:r>
              <a:rPr lang="en-SG" sz="1800" b="0" i="0" dirty="0">
                <a:solidFill>
                  <a:srgbClr val="123654"/>
                </a:solidFill>
                <a:effectLst/>
                <a:latin typeface="Arial" panose="020B0604020202020204" pitchFamily="34" charset="0"/>
              </a:rPr>
              <a:t>=</a:t>
            </a:r>
            <a:r>
              <a:rPr lang="en-SG" sz="1800" b="0" i="0" dirty="0" err="1">
                <a:solidFill>
                  <a:srgbClr val="123654"/>
                </a:solidFill>
                <a:effectLst/>
                <a:latin typeface="Arial" panose="020B0604020202020204" pitchFamily="34" charset="0"/>
              </a:rPr>
              <a:t>w,woods</a:t>
            </a:r>
            <a:r>
              <a:rPr lang="en-SG" sz="1800" b="0" i="0" dirty="0">
                <a:solidFill>
                  <a:srgbClr val="123654"/>
                </a:solidFill>
                <a:effectLst/>
                <a:latin typeface="Arial" panose="020B0604020202020204" pitchFamily="34" charset="0"/>
              </a:rPr>
              <a:t>=d</a:t>
            </a:r>
          </a:p>
          <a:p>
            <a:pPr>
              <a:lnSpc>
                <a:spcPct val="100000"/>
              </a:lnSpc>
            </a:pPr>
            <a:br>
              <a:rPr lang="en-SG" sz="1000" dirty="0"/>
            </a:br>
            <a:endParaRPr lang="en-SG" sz="2000" i="1"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0181556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a:extLst>
              <a:ext uri="{FF2B5EF4-FFF2-40B4-BE49-F238E27FC236}">
                <a16:creationId xmlns:a16="http://schemas.microsoft.com/office/drawing/2014/main" id="{12D12F98-3B2F-4E45-9F03-72BFFDA18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1745932"/>
            <a:ext cx="10401300" cy="50577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a:extLst>
              <a:ext uri="{FF2B5EF4-FFF2-40B4-BE49-F238E27FC236}">
                <a16:creationId xmlns:a16="http://schemas.microsoft.com/office/drawing/2014/main" id="{7301DB57-850A-46AC-B5BB-75BC5F91637B}"/>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Analysis on Attributes</a:t>
            </a:r>
          </a:p>
        </p:txBody>
      </p:sp>
    </p:spTree>
    <p:extLst>
      <p:ext uri="{BB962C8B-B14F-4D97-AF65-F5344CB8AC3E}">
        <p14:creationId xmlns:p14="http://schemas.microsoft.com/office/powerpoint/2010/main" val="26725585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a:extLst>
              <a:ext uri="{FF2B5EF4-FFF2-40B4-BE49-F238E27FC236}">
                <a16:creationId xmlns:a16="http://schemas.microsoft.com/office/drawing/2014/main" id="{F5D52C3F-2B47-45AB-B33B-C069A1DA8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568" y="0"/>
            <a:ext cx="8424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5761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Map&#10;&#10;Description automatically generated">
            <a:extLst>
              <a:ext uri="{FF2B5EF4-FFF2-40B4-BE49-F238E27FC236}">
                <a16:creationId xmlns:a16="http://schemas.microsoft.com/office/drawing/2014/main" id="{A8FB45D8-9AE2-4D60-A0E5-B56D04CD3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54" y="12770"/>
            <a:ext cx="10267845" cy="6845230"/>
          </a:xfrm>
          <a:prstGeom prst="rect">
            <a:avLst/>
          </a:prstGeom>
        </p:spPr>
      </p:pic>
    </p:spTree>
    <p:extLst>
      <p:ext uri="{BB962C8B-B14F-4D97-AF65-F5344CB8AC3E}">
        <p14:creationId xmlns:p14="http://schemas.microsoft.com/office/powerpoint/2010/main" val="22907420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Feature Selection</a:t>
            </a:r>
            <a:r>
              <a:rPr lang="en-US" sz="5400" b="1" dirty="0">
                <a:latin typeface="Source Sans Pro" panose="020B0503030403020204" pitchFamily="34" charset="0"/>
                <a:ea typeface="Source Sans Pro" panose="020B0503030403020204" pitchFamily="34" charset="0"/>
              </a:rPr>
              <a:t> – Pearson Correlation Matrix</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8194" name="Picture 2">
            <a:extLst>
              <a:ext uri="{FF2B5EF4-FFF2-40B4-BE49-F238E27FC236}">
                <a16:creationId xmlns:a16="http://schemas.microsoft.com/office/drawing/2014/main" id="{C02D92E2-B776-4592-837B-1A23A73DE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870" y="1691639"/>
            <a:ext cx="8739030" cy="516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539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Feature Selection</a:t>
            </a:r>
            <a:r>
              <a:rPr lang="en-US" sz="5400" b="1" dirty="0">
                <a:latin typeface="Source Sans Pro" panose="020B0503030403020204" pitchFamily="34" charset="0"/>
                <a:ea typeface="Source Sans Pro" panose="020B0503030403020204" pitchFamily="34" charset="0"/>
              </a:rPr>
              <a:t> – Multicollinearity</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4CC1EB60-0D49-4FD5-8220-095C74E5FA49}"/>
              </a:ext>
            </a:extLst>
          </p:cNvPr>
          <p:cNvPicPr>
            <a:picLocks noChangeAspect="1"/>
          </p:cNvPicPr>
          <p:nvPr/>
        </p:nvPicPr>
        <p:blipFill>
          <a:blip r:embed="rId2"/>
          <a:stretch>
            <a:fillRect/>
          </a:stretch>
        </p:blipFill>
        <p:spPr>
          <a:xfrm>
            <a:off x="6978049" y="2703152"/>
            <a:ext cx="4450804" cy="1451696"/>
          </a:xfrm>
          <a:prstGeom prst="rect">
            <a:avLst/>
          </a:prstGeom>
        </p:spPr>
      </p:pic>
      <p:sp>
        <p:nvSpPr>
          <p:cNvPr id="9" name="Title 5">
            <a:extLst>
              <a:ext uri="{FF2B5EF4-FFF2-40B4-BE49-F238E27FC236}">
                <a16:creationId xmlns:a16="http://schemas.microsoft.com/office/drawing/2014/main" id="{22C7E518-4037-48FF-B0A6-19D61D62AC3D}"/>
              </a:ext>
            </a:extLst>
          </p:cNvPr>
          <p:cNvSpPr txBox="1">
            <a:spLocks/>
          </p:cNvSpPr>
          <p:nvPr/>
        </p:nvSpPr>
        <p:spPr>
          <a:xfrm>
            <a:off x="1764100" y="1825066"/>
            <a:ext cx="5213949" cy="503293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SG" sz="2000" dirty="0">
                <a:solidFill>
                  <a:prstClr val="black"/>
                </a:solidFill>
                <a:latin typeface="Source Sans Pro SemiBold" panose="020B0603030403020204" pitchFamily="34" charset="0"/>
                <a:ea typeface="Source Sans Pro SemiBold" panose="020B0603030403020204" pitchFamily="34" charset="0"/>
              </a:rPr>
              <a:t>Key Points</a:t>
            </a:r>
          </a:p>
          <a:p>
            <a:pPr marL="571500" marR="0" lvl="0" indent="-5715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lang="en-SG" sz="2000" dirty="0" err="1">
                <a:solidFill>
                  <a:prstClr val="black"/>
                </a:solidFill>
                <a:latin typeface="Source Sans Pro SemiBold" panose="020B0603030403020204" pitchFamily="34" charset="0"/>
                <a:ea typeface="Source Sans Pro SemiBold" panose="020B0603030403020204" pitchFamily="34" charset="0"/>
              </a:rPr>
              <a:t>sqft_living</a:t>
            </a:r>
            <a:r>
              <a:rPr lang="en-SG" sz="2000" dirty="0">
                <a:solidFill>
                  <a:prstClr val="black"/>
                </a:solidFill>
                <a:latin typeface="Source Sans Pro SemiBold" panose="020B0603030403020204" pitchFamily="34" charset="0"/>
                <a:ea typeface="Source Sans Pro SemiBold" panose="020B0603030403020204" pitchFamily="34" charset="0"/>
              </a:rPr>
              <a:t> and </a:t>
            </a:r>
            <a:r>
              <a:rPr lang="en-SG" sz="2000" dirty="0" err="1">
                <a:solidFill>
                  <a:prstClr val="black"/>
                </a:solidFill>
                <a:latin typeface="Source Sans Pro SemiBold" panose="020B0603030403020204" pitchFamily="34" charset="0"/>
                <a:ea typeface="Source Sans Pro SemiBold" panose="020B0603030403020204" pitchFamily="34" charset="0"/>
              </a:rPr>
              <a:t>sqft_above</a:t>
            </a:r>
            <a:r>
              <a:rPr lang="en-SG" sz="2000" dirty="0">
                <a:solidFill>
                  <a:prstClr val="black"/>
                </a:solidFill>
                <a:latin typeface="Source Sans Pro SemiBold" panose="020B0603030403020204" pitchFamily="34" charset="0"/>
                <a:ea typeface="Source Sans Pro SemiBold" panose="020B0603030403020204" pitchFamily="34" charset="0"/>
              </a:rPr>
              <a:t> has high collinearity</a:t>
            </a:r>
          </a:p>
          <a:p>
            <a:pPr marL="571500" marR="0" lvl="0" indent="-5715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en-SG" sz="20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Remove </a:t>
            </a:r>
            <a:r>
              <a:rPr kumimoji="0" lang="en-SG" sz="2000" b="0" i="0" u="none" strike="noStrike" kern="1200" cap="none" spc="0" normalizeH="0" baseline="0" noProof="0" dirty="0" err="1">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sqft_above</a:t>
            </a:r>
            <a:r>
              <a:rPr lang="en-SG" sz="2000" dirty="0">
                <a:solidFill>
                  <a:prstClr val="black"/>
                </a:solidFill>
                <a:latin typeface="Source Sans Pro SemiBold" panose="020B0603030403020204" pitchFamily="34" charset="0"/>
                <a:ea typeface="Source Sans Pro SemiBold" panose="020B0603030403020204" pitchFamily="34" charset="0"/>
              </a:rPr>
              <a:t> as </a:t>
            </a:r>
            <a:r>
              <a:rPr lang="en-SG" sz="2000" dirty="0" err="1">
                <a:solidFill>
                  <a:prstClr val="black"/>
                </a:solidFill>
                <a:latin typeface="Source Sans Pro SemiBold" panose="020B0603030403020204" pitchFamily="34" charset="0"/>
                <a:ea typeface="Source Sans Pro SemiBold" panose="020B0603030403020204" pitchFamily="34" charset="0"/>
              </a:rPr>
              <a:t>sqft_living</a:t>
            </a:r>
            <a:r>
              <a:rPr lang="en-SG" sz="2000" dirty="0">
                <a:solidFill>
                  <a:prstClr val="black"/>
                </a:solidFill>
                <a:latin typeface="Source Sans Pro SemiBold" panose="020B0603030403020204" pitchFamily="34" charset="0"/>
                <a:ea typeface="Source Sans Pro SemiBold" panose="020B0603030403020204" pitchFamily="34" charset="0"/>
              </a:rPr>
              <a:t> has a high correlation with price</a:t>
            </a:r>
            <a:endParaRPr kumimoji="0" lang="en-SG" sz="20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p:txBody>
      </p:sp>
    </p:spTree>
    <p:extLst>
      <p:ext uri="{BB962C8B-B14F-4D97-AF65-F5344CB8AC3E}">
        <p14:creationId xmlns:p14="http://schemas.microsoft.com/office/powerpoint/2010/main" val="22954553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Feature Selection</a:t>
            </a:r>
            <a:r>
              <a:rPr lang="en-US" sz="5400" b="1" dirty="0">
                <a:latin typeface="Source Sans Pro" panose="020B0503030403020204" pitchFamily="34" charset="0"/>
                <a:ea typeface="Source Sans Pro" panose="020B0503030403020204" pitchFamily="34" charset="0"/>
              </a:rPr>
              <a:t> – Weak Correlation with price</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11" name="Title 5">
            <a:extLst>
              <a:ext uri="{FF2B5EF4-FFF2-40B4-BE49-F238E27FC236}">
                <a16:creationId xmlns:a16="http://schemas.microsoft.com/office/drawing/2014/main" id="{59AFE9BA-A17F-4841-AB1A-372B0C44D08C}"/>
              </a:ext>
            </a:extLst>
          </p:cNvPr>
          <p:cNvSpPr txBox="1">
            <a:spLocks/>
          </p:cNvSpPr>
          <p:nvPr/>
        </p:nvSpPr>
        <p:spPr>
          <a:xfrm>
            <a:off x="1764100" y="1825066"/>
            <a:ext cx="10427899" cy="503293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marR="0" lvl="0" indent="-5715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en-SG" sz="24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id and long has</a:t>
            </a:r>
            <a:r>
              <a:rPr lang="en-SG" sz="2400" dirty="0">
                <a:solidFill>
                  <a:prstClr val="black"/>
                </a:solidFill>
                <a:latin typeface="Source Sans Pro SemiBold" panose="020B0603030403020204" pitchFamily="34" charset="0"/>
                <a:ea typeface="Source Sans Pro SemiBold" panose="020B0603030403020204" pitchFamily="34" charset="0"/>
              </a:rPr>
              <a:t> very weak correlation with price</a:t>
            </a:r>
          </a:p>
          <a:p>
            <a:pPr marL="571500" marR="0" lvl="0" indent="-57150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en-SG" sz="24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Dropping both columns are they are </a:t>
            </a:r>
            <a:r>
              <a:rPr lang="en-SG" sz="2400" dirty="0">
                <a:solidFill>
                  <a:prstClr val="black"/>
                </a:solidFill>
                <a:latin typeface="Source Sans Pro SemiBold" panose="020B0603030403020204" pitchFamily="34" charset="0"/>
                <a:ea typeface="Source Sans Pro SemiBold" panose="020B0603030403020204" pitchFamily="34" charset="0"/>
              </a:rPr>
              <a:t>insignificant to predicting price</a:t>
            </a:r>
            <a:endParaRPr kumimoji="0" lang="en-SG" sz="24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p:txBody>
      </p:sp>
      <p:pic>
        <p:nvPicPr>
          <p:cNvPr id="5" name="Picture 4">
            <a:extLst>
              <a:ext uri="{FF2B5EF4-FFF2-40B4-BE49-F238E27FC236}">
                <a16:creationId xmlns:a16="http://schemas.microsoft.com/office/drawing/2014/main" id="{BC8FE277-4E3F-4FFB-9445-8E8EA2CD5289}"/>
              </a:ext>
            </a:extLst>
          </p:cNvPr>
          <p:cNvPicPr>
            <a:picLocks noChangeAspect="1"/>
          </p:cNvPicPr>
          <p:nvPr/>
        </p:nvPicPr>
        <p:blipFill>
          <a:blip r:embed="rId2"/>
          <a:stretch>
            <a:fillRect/>
          </a:stretch>
        </p:blipFill>
        <p:spPr>
          <a:xfrm>
            <a:off x="1764099" y="3044241"/>
            <a:ext cx="8403206" cy="1488757"/>
          </a:xfrm>
          <a:prstGeom prst="rect">
            <a:avLst/>
          </a:prstGeom>
        </p:spPr>
      </p:pic>
    </p:spTree>
    <p:extLst>
      <p:ext uri="{BB962C8B-B14F-4D97-AF65-F5344CB8AC3E}">
        <p14:creationId xmlns:p14="http://schemas.microsoft.com/office/powerpoint/2010/main" val="13201049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Feature Engineering / Preprocessing</a:t>
            </a:r>
          </a:p>
        </p:txBody>
      </p:sp>
      <p:sp>
        <p:nvSpPr>
          <p:cNvPr id="8" name="Title 5">
            <a:extLst>
              <a:ext uri="{FF2B5EF4-FFF2-40B4-BE49-F238E27FC236}">
                <a16:creationId xmlns:a16="http://schemas.microsoft.com/office/drawing/2014/main" id="{C99CAF18-E87E-41A6-830E-938E0D702918}"/>
              </a:ext>
            </a:extLst>
          </p:cNvPr>
          <p:cNvSpPr txBox="1">
            <a:spLocks/>
          </p:cNvSpPr>
          <p:nvPr/>
        </p:nvSpPr>
        <p:spPr>
          <a:xfrm>
            <a:off x="1764101" y="1825066"/>
            <a:ext cx="10427898" cy="50329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20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rPr>
              <a:t>For Feature Engineering, I will be covering these technique applied to this dataset:</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18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j-cs"/>
            </a:endParaRP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SG" sz="36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House Age</a:t>
            </a: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SG" sz="3600" dirty="0">
                <a:solidFill>
                  <a:prstClr val="black"/>
                </a:solidFill>
                <a:latin typeface="Source Sans Pro SemiBold" panose="020B0603030403020204" pitchFamily="34" charset="0"/>
                <a:ea typeface="Source Sans Pro SemiBold" panose="020B0603030403020204" pitchFamily="34" charset="0"/>
              </a:rPr>
              <a:t>Data Partition</a:t>
            </a:r>
            <a:endParaRPr kumimoji="0" lang="en-SG" sz="36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SG" sz="36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Log Transformation</a:t>
            </a: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SG" sz="3600" dirty="0">
                <a:solidFill>
                  <a:prstClr val="black"/>
                </a:solidFill>
                <a:latin typeface="Source Sans Pro SemiBold" panose="020B0603030403020204" pitchFamily="34" charset="0"/>
                <a:ea typeface="Source Sans Pro SemiBold" panose="020B0603030403020204" pitchFamily="34" charset="0"/>
              </a:rPr>
              <a:t>Normalisation</a:t>
            </a:r>
          </a:p>
          <a:p>
            <a:pPr marL="285750" marR="0" lvl="0" indent="-2857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SG" sz="36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Target Transformation</a:t>
            </a:r>
          </a:p>
        </p:txBody>
      </p:sp>
    </p:spTree>
    <p:extLst>
      <p:ext uri="{BB962C8B-B14F-4D97-AF65-F5344CB8AC3E}">
        <p14:creationId xmlns:p14="http://schemas.microsoft.com/office/powerpoint/2010/main" val="1022230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House Age</a:t>
            </a:r>
          </a:p>
        </p:txBody>
      </p:sp>
      <p:sp>
        <p:nvSpPr>
          <p:cNvPr id="11" name="Title 5">
            <a:extLst>
              <a:ext uri="{FF2B5EF4-FFF2-40B4-BE49-F238E27FC236}">
                <a16:creationId xmlns:a16="http://schemas.microsoft.com/office/drawing/2014/main" id="{59AFE9BA-A17F-4841-AB1A-372B0C44D08C}"/>
              </a:ext>
            </a:extLst>
          </p:cNvPr>
          <p:cNvSpPr txBox="1">
            <a:spLocks/>
          </p:cNvSpPr>
          <p:nvPr/>
        </p:nvSpPr>
        <p:spPr>
          <a:xfrm>
            <a:off x="1764100" y="1825066"/>
            <a:ext cx="10427899" cy="503293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SG" sz="2400" dirty="0">
                <a:solidFill>
                  <a:prstClr val="black"/>
                </a:solidFill>
                <a:latin typeface="Source Sans Pro SemiBold" panose="020B0603030403020204" pitchFamily="34" charset="0"/>
                <a:ea typeface="Source Sans Pro SemiBold" panose="020B0603030403020204" pitchFamily="34" charset="0"/>
              </a:rPr>
              <a:t>Age referring to the time difference between date and </a:t>
            </a:r>
            <a:r>
              <a:rPr lang="en-SG" sz="2400" dirty="0" err="1">
                <a:solidFill>
                  <a:prstClr val="black"/>
                </a:solidFill>
                <a:latin typeface="Source Sans Pro SemiBold" panose="020B0603030403020204" pitchFamily="34" charset="0"/>
                <a:ea typeface="Source Sans Pro SemiBold" panose="020B0603030403020204" pitchFamily="34" charset="0"/>
              </a:rPr>
              <a:t>yr_renovated</a:t>
            </a:r>
            <a:r>
              <a:rPr lang="en-SG" sz="2400" dirty="0">
                <a:solidFill>
                  <a:prstClr val="black"/>
                </a:solidFill>
                <a:latin typeface="Source Sans Pro SemiBold" panose="020B0603030403020204" pitchFamily="34" charset="0"/>
                <a:ea typeface="Source Sans Pro SemiBold" panose="020B0603030403020204" pitchFamily="34" charset="0"/>
              </a:rPr>
              <a:t>/</a:t>
            </a:r>
            <a:r>
              <a:rPr lang="en-SG" sz="2400" dirty="0" err="1">
                <a:solidFill>
                  <a:prstClr val="black"/>
                </a:solidFill>
                <a:latin typeface="Source Sans Pro SemiBold" panose="020B0603030403020204" pitchFamily="34" charset="0"/>
                <a:ea typeface="Source Sans Pro SemiBold" panose="020B0603030403020204" pitchFamily="34" charset="0"/>
              </a:rPr>
              <a:t>yr_built</a:t>
            </a:r>
            <a:endParaRPr lang="en-SG" sz="2400" dirty="0">
              <a:solidFill>
                <a:prstClr val="black"/>
              </a:solidFill>
              <a:latin typeface="Source Sans Pro SemiBold" panose="020B0603030403020204" pitchFamily="34" charset="0"/>
              <a:ea typeface="Source Sans Pro SemiBold" panose="020B0603030403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SG" sz="24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p:txBody>
      </p:sp>
      <p:pic>
        <p:nvPicPr>
          <p:cNvPr id="3" name="Picture 2">
            <a:extLst>
              <a:ext uri="{FF2B5EF4-FFF2-40B4-BE49-F238E27FC236}">
                <a16:creationId xmlns:a16="http://schemas.microsoft.com/office/drawing/2014/main" id="{220F0AE0-2ED7-498A-882E-3EEB4A03F479}"/>
              </a:ext>
            </a:extLst>
          </p:cNvPr>
          <p:cNvPicPr>
            <a:picLocks noChangeAspect="1"/>
          </p:cNvPicPr>
          <p:nvPr/>
        </p:nvPicPr>
        <p:blipFill>
          <a:blip r:embed="rId2"/>
          <a:stretch>
            <a:fillRect/>
          </a:stretch>
        </p:blipFill>
        <p:spPr>
          <a:xfrm>
            <a:off x="1764099" y="2946126"/>
            <a:ext cx="3704670" cy="3531555"/>
          </a:xfrm>
          <a:prstGeom prst="rect">
            <a:avLst/>
          </a:prstGeom>
        </p:spPr>
      </p:pic>
      <p:pic>
        <p:nvPicPr>
          <p:cNvPr id="9218" name="Picture 2">
            <a:extLst>
              <a:ext uri="{FF2B5EF4-FFF2-40B4-BE49-F238E27FC236}">
                <a16:creationId xmlns:a16="http://schemas.microsoft.com/office/drawing/2014/main" id="{71A0B2D7-9D8A-4532-A54C-AEBE2C889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905" y="2979584"/>
            <a:ext cx="5273727" cy="3498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9880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Data Partition</a:t>
            </a:r>
          </a:p>
        </p:txBody>
      </p:sp>
      <p:sp>
        <p:nvSpPr>
          <p:cNvPr id="11" name="Title 5">
            <a:extLst>
              <a:ext uri="{FF2B5EF4-FFF2-40B4-BE49-F238E27FC236}">
                <a16:creationId xmlns:a16="http://schemas.microsoft.com/office/drawing/2014/main" id="{59AFE9BA-A17F-4841-AB1A-372B0C44D08C}"/>
              </a:ext>
            </a:extLst>
          </p:cNvPr>
          <p:cNvSpPr txBox="1">
            <a:spLocks/>
          </p:cNvSpPr>
          <p:nvPr/>
        </p:nvSpPr>
        <p:spPr>
          <a:xfrm>
            <a:off x="1764100" y="1825066"/>
            <a:ext cx="10427899" cy="503293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20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I dropped 6 columns in total so </a:t>
            </a:r>
            <a:r>
              <a:rPr lang="en-SG" sz="2000" dirty="0">
                <a:solidFill>
                  <a:prstClr val="black"/>
                </a:solidFill>
                <a:latin typeface="Source Sans Pro SemiBold" panose="020B0603030403020204" pitchFamily="34" charset="0"/>
                <a:ea typeface="Source Sans Pro SemiBold" panose="020B0603030403020204" pitchFamily="34" charset="0"/>
              </a:rPr>
              <a:t>I will be using these columns below as features.</a:t>
            </a:r>
            <a:endParaRPr kumimoji="0" lang="en-SG" sz="20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p:txBody>
      </p:sp>
      <p:pic>
        <p:nvPicPr>
          <p:cNvPr id="3" name="Picture 2">
            <a:extLst>
              <a:ext uri="{FF2B5EF4-FFF2-40B4-BE49-F238E27FC236}">
                <a16:creationId xmlns:a16="http://schemas.microsoft.com/office/drawing/2014/main" id="{18CC066A-97DD-4AF1-A418-F7B059B8D65D}"/>
              </a:ext>
            </a:extLst>
          </p:cNvPr>
          <p:cNvPicPr>
            <a:picLocks noChangeAspect="1"/>
          </p:cNvPicPr>
          <p:nvPr/>
        </p:nvPicPr>
        <p:blipFill>
          <a:blip r:embed="rId2"/>
          <a:stretch>
            <a:fillRect/>
          </a:stretch>
        </p:blipFill>
        <p:spPr>
          <a:xfrm>
            <a:off x="1764099" y="2740130"/>
            <a:ext cx="8077200" cy="1533525"/>
          </a:xfrm>
          <a:prstGeom prst="rect">
            <a:avLst/>
          </a:prstGeom>
        </p:spPr>
      </p:pic>
    </p:spTree>
    <p:extLst>
      <p:ext uri="{BB962C8B-B14F-4D97-AF65-F5344CB8AC3E}">
        <p14:creationId xmlns:p14="http://schemas.microsoft.com/office/powerpoint/2010/main" val="3444514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Data Partition</a:t>
            </a:r>
          </a:p>
        </p:txBody>
      </p:sp>
      <p:pic>
        <p:nvPicPr>
          <p:cNvPr id="4" name="Picture 3">
            <a:extLst>
              <a:ext uri="{FF2B5EF4-FFF2-40B4-BE49-F238E27FC236}">
                <a16:creationId xmlns:a16="http://schemas.microsoft.com/office/drawing/2014/main" id="{DF261878-F73A-43D6-ABDC-9CA179DF44B9}"/>
              </a:ext>
            </a:extLst>
          </p:cNvPr>
          <p:cNvPicPr>
            <a:picLocks noChangeAspect="1"/>
          </p:cNvPicPr>
          <p:nvPr/>
        </p:nvPicPr>
        <p:blipFill>
          <a:blip r:embed="rId2"/>
          <a:stretch>
            <a:fillRect/>
          </a:stretch>
        </p:blipFill>
        <p:spPr>
          <a:xfrm>
            <a:off x="1278784" y="2167352"/>
            <a:ext cx="9634432" cy="3242536"/>
          </a:xfrm>
          <a:prstGeom prst="rect">
            <a:avLst/>
          </a:prstGeom>
        </p:spPr>
      </p:pic>
    </p:spTree>
    <p:extLst>
      <p:ext uri="{BB962C8B-B14F-4D97-AF65-F5344CB8AC3E}">
        <p14:creationId xmlns:p14="http://schemas.microsoft.com/office/powerpoint/2010/main" val="35878074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Exploratory Data Analysis</a:t>
            </a:r>
          </a:p>
        </p:txBody>
      </p:sp>
      <p:pic>
        <p:nvPicPr>
          <p:cNvPr id="3" name="Picture 2">
            <a:extLst>
              <a:ext uri="{FF2B5EF4-FFF2-40B4-BE49-F238E27FC236}">
                <a16:creationId xmlns:a16="http://schemas.microsoft.com/office/drawing/2014/main" id="{4500D980-355B-4164-8363-CB13364E5CEE}"/>
              </a:ext>
            </a:extLst>
          </p:cNvPr>
          <p:cNvPicPr>
            <a:picLocks noChangeAspect="1"/>
          </p:cNvPicPr>
          <p:nvPr/>
        </p:nvPicPr>
        <p:blipFill>
          <a:blip r:embed="rId2"/>
          <a:stretch>
            <a:fillRect/>
          </a:stretch>
        </p:blipFill>
        <p:spPr>
          <a:xfrm>
            <a:off x="9270481" y="3788620"/>
            <a:ext cx="2387599" cy="2387599"/>
          </a:xfrm>
          <a:prstGeom prst="rect">
            <a:avLst/>
          </a:prstGeom>
        </p:spPr>
      </p:pic>
      <p:sp>
        <p:nvSpPr>
          <p:cNvPr id="10" name="Title 5">
            <a:extLst>
              <a:ext uri="{FF2B5EF4-FFF2-40B4-BE49-F238E27FC236}">
                <a16:creationId xmlns:a16="http://schemas.microsoft.com/office/drawing/2014/main" id="{D32C57BD-C6EA-4689-9F5F-D38583BA01F4}"/>
              </a:ext>
            </a:extLst>
          </p:cNvPr>
          <p:cNvSpPr txBox="1">
            <a:spLocks/>
          </p:cNvSpPr>
          <p:nvPr/>
        </p:nvSpPr>
        <p:spPr>
          <a:xfrm>
            <a:off x="9270481" y="6176219"/>
            <a:ext cx="2387598" cy="6817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800" b="1" dirty="0">
                <a:latin typeface="Source Sans Pro" panose="020B0503030403020204" pitchFamily="34" charset="0"/>
                <a:ea typeface="Source Sans Pro" panose="020B0503030403020204" pitchFamily="34" charset="0"/>
              </a:rPr>
              <a:t>Scan Here!</a:t>
            </a:r>
          </a:p>
        </p:txBody>
      </p:sp>
      <p:sp>
        <p:nvSpPr>
          <p:cNvPr id="11" name="Title 5">
            <a:extLst>
              <a:ext uri="{FF2B5EF4-FFF2-40B4-BE49-F238E27FC236}">
                <a16:creationId xmlns:a16="http://schemas.microsoft.com/office/drawing/2014/main" id="{59AFE9BA-A17F-4841-AB1A-372B0C44D08C}"/>
              </a:ext>
            </a:extLst>
          </p:cNvPr>
          <p:cNvSpPr txBox="1">
            <a:spLocks/>
          </p:cNvSpPr>
          <p:nvPr/>
        </p:nvSpPr>
        <p:spPr>
          <a:xfrm>
            <a:off x="1764101" y="1825067"/>
            <a:ext cx="6972460" cy="27151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000" b="1" dirty="0">
                <a:latin typeface="Source Sans Pro" panose="020B0503030403020204" pitchFamily="34" charset="0"/>
                <a:ea typeface="Source Sans Pro" panose="020B0503030403020204" pitchFamily="34" charset="0"/>
              </a:rPr>
              <a:t>Topics I want to cover:</a:t>
            </a:r>
          </a:p>
          <a:p>
            <a:endParaRPr lang="en-SG" sz="1800" b="1" dirty="0">
              <a:latin typeface="Source Sans Pro" panose="020B0503030403020204" pitchFamily="34" charset="0"/>
              <a:ea typeface="Source Sans Pro" panose="020B0503030403020204" pitchFamily="34" charset="0"/>
            </a:endParaRPr>
          </a:p>
          <a:p>
            <a:pPr marL="285750" indent="-285750">
              <a:buFont typeface="Arial" panose="020B0604020202020204" pitchFamily="34" charset="0"/>
              <a:buChar char="•"/>
            </a:pPr>
            <a:r>
              <a:rPr lang="en-SG" sz="3600" dirty="0">
                <a:latin typeface="Source Sans Pro SemiBold" panose="020B0603030403020204" pitchFamily="34" charset="0"/>
                <a:ea typeface="Source Sans Pro SemiBold" panose="020B0603030403020204" pitchFamily="34" charset="0"/>
              </a:rPr>
              <a:t>Data Profile</a:t>
            </a:r>
          </a:p>
          <a:p>
            <a:pPr marL="285750" indent="-285750">
              <a:buFont typeface="Arial" panose="020B0604020202020204" pitchFamily="34" charset="0"/>
              <a:buChar char="•"/>
            </a:pPr>
            <a:r>
              <a:rPr lang="en-SG" sz="3600" dirty="0">
                <a:latin typeface="Source Sans Pro SemiBold" panose="020B0603030403020204" pitchFamily="34" charset="0"/>
                <a:ea typeface="Source Sans Pro SemiBold" panose="020B0603030403020204" pitchFamily="34" charset="0"/>
              </a:rPr>
              <a:t>Warnings</a:t>
            </a:r>
          </a:p>
          <a:p>
            <a:pPr marL="285750" indent="-285750">
              <a:buFont typeface="Arial" panose="020B0604020202020204" pitchFamily="34" charset="0"/>
              <a:buChar char="•"/>
            </a:pPr>
            <a:r>
              <a:rPr lang="en-SG" sz="3600" dirty="0">
                <a:latin typeface="Source Sans Pro SemiBold" panose="020B0603030403020204" pitchFamily="34" charset="0"/>
                <a:ea typeface="Source Sans Pro SemiBold" panose="020B0603030403020204" pitchFamily="34" charset="0"/>
              </a:rPr>
              <a:t>Feature Selection</a:t>
            </a:r>
          </a:p>
        </p:txBody>
      </p:sp>
      <p:sp>
        <p:nvSpPr>
          <p:cNvPr id="13" name="Title 5">
            <a:extLst>
              <a:ext uri="{FF2B5EF4-FFF2-40B4-BE49-F238E27FC236}">
                <a16:creationId xmlns:a16="http://schemas.microsoft.com/office/drawing/2014/main" id="{9C071AED-D62D-415F-A2A1-3DE3C8B610F2}"/>
              </a:ext>
            </a:extLst>
          </p:cNvPr>
          <p:cNvSpPr txBox="1">
            <a:spLocks/>
          </p:cNvSpPr>
          <p:nvPr/>
        </p:nvSpPr>
        <p:spPr>
          <a:xfrm>
            <a:off x="1764101" y="4540243"/>
            <a:ext cx="6972460" cy="231775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1800" dirty="0">
                <a:latin typeface="Source Sans Pro SemiBold" panose="020B0603030403020204" pitchFamily="34" charset="0"/>
                <a:ea typeface="Source Sans Pro SemiBold" panose="020B0603030403020204" pitchFamily="34" charset="0"/>
              </a:rPr>
              <a:t>I have hosted a copy of my data profile on GitHub so feel free to scan the QR or access the link below.</a:t>
            </a:r>
          </a:p>
          <a:p>
            <a:endParaRPr lang="en-SG" sz="1800" dirty="0">
              <a:latin typeface="Source Sans Pro SemiBold" panose="020B0603030403020204" pitchFamily="34" charset="0"/>
              <a:ea typeface="Source Sans Pro SemiBold" panose="020B0603030403020204" pitchFamily="34" charset="0"/>
            </a:endParaRPr>
          </a:p>
          <a:p>
            <a:r>
              <a:rPr lang="en-SG" sz="2400" dirty="0">
                <a:latin typeface="Source Sans Pro SemiBold" panose="020B0603030403020204" pitchFamily="34" charset="0"/>
                <a:ea typeface="Source Sans Pro SemiBold" panose="020B0603030403020204" pitchFamily="34" charset="0"/>
              </a:rPr>
              <a:t>URL: </a:t>
            </a:r>
            <a:r>
              <a:rPr lang="en-SG" sz="2400" dirty="0">
                <a:latin typeface="Source Sans Pro SemiBold" panose="020B0603030403020204" pitchFamily="34" charset="0"/>
                <a:ea typeface="Source Sans Pro SemiBold" panose="020B0603030403020204" pitchFamily="34" charset="0"/>
                <a:hlinkClick r:id="rId3"/>
              </a:rPr>
              <a:t>https://lekekbot.github.io/mushroom-profile/</a:t>
            </a:r>
            <a:endParaRPr lang="en-SG" sz="2400" dirty="0">
              <a:latin typeface="Source Sans Pro SemiBold" panose="020B0603030403020204" pitchFamily="34" charset="0"/>
              <a:ea typeface="Source Sans Pro SemiBold" panose="020B0603030403020204" pitchFamily="34" charset="0"/>
            </a:endParaRPr>
          </a:p>
          <a:p>
            <a:endParaRPr lang="en-SG" sz="2400" dirty="0">
              <a:latin typeface="Source Sans Pro SemiBold" panose="020B0603030403020204" pitchFamily="34" charset="0"/>
              <a:ea typeface="Source Sans Pro SemiBold" panose="020B0603030403020204" pitchFamily="34" charset="0"/>
            </a:endParaRPr>
          </a:p>
          <a:p>
            <a:r>
              <a:rPr lang="en-SG" sz="1800" dirty="0">
                <a:latin typeface="Source Sans Pro SemiBold" panose="020B0603030403020204" pitchFamily="34" charset="0"/>
                <a:ea typeface="Source Sans Pro SemiBold" panose="020B0603030403020204" pitchFamily="34" charset="0"/>
              </a:rPr>
              <a:t>Credits</a:t>
            </a:r>
            <a:r>
              <a:rPr lang="en-SG" sz="1600" dirty="0">
                <a:latin typeface="Source Sans Pro SemiBold" panose="020B0603030403020204" pitchFamily="34" charset="0"/>
                <a:ea typeface="Source Sans Pro SemiBold" panose="020B0603030403020204" pitchFamily="34" charset="0"/>
              </a:rPr>
              <a:t>: this is not my GitHub account, special thanks to Bryan from DIT</a:t>
            </a:r>
          </a:p>
          <a:p>
            <a:pPr marL="285750" indent="-285750">
              <a:buFont typeface="Arial" panose="020B0604020202020204" pitchFamily="34" charset="0"/>
              <a:buChar char="•"/>
            </a:pPr>
            <a:endParaRPr lang="en-SG" sz="8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9191530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Log Transformation</a:t>
            </a:r>
          </a:p>
        </p:txBody>
      </p:sp>
      <p:pic>
        <p:nvPicPr>
          <p:cNvPr id="10242" name="Picture 2">
            <a:extLst>
              <a:ext uri="{FF2B5EF4-FFF2-40B4-BE49-F238E27FC236}">
                <a16:creationId xmlns:a16="http://schemas.microsoft.com/office/drawing/2014/main" id="{92DEACD4-8484-4378-9C33-1FB6B21B4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202" y="1922144"/>
            <a:ext cx="4667250" cy="47053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8BAEE58D-B2AB-44E8-B53C-3E81538631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550" y="1922144"/>
            <a:ext cx="4851782"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2664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Normalization – Min Max Scaling</a:t>
            </a:r>
          </a:p>
        </p:txBody>
      </p:sp>
      <p:pic>
        <p:nvPicPr>
          <p:cNvPr id="11266" name="Picture 2">
            <a:extLst>
              <a:ext uri="{FF2B5EF4-FFF2-40B4-BE49-F238E27FC236}">
                <a16:creationId xmlns:a16="http://schemas.microsoft.com/office/drawing/2014/main" id="{AFC3663C-48DE-4EF7-BCF3-E78FE661D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2677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Target Transformation</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12290" name="Picture 2">
            <a:extLst>
              <a:ext uri="{FF2B5EF4-FFF2-40B4-BE49-F238E27FC236}">
                <a16:creationId xmlns:a16="http://schemas.microsoft.com/office/drawing/2014/main" id="{E4A00859-D4E1-4206-9BC3-6222FB2D6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
            <a:ext cx="12191998"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1270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Model Selection</a:t>
            </a:r>
          </a:p>
        </p:txBody>
      </p:sp>
      <p:pic>
        <p:nvPicPr>
          <p:cNvPr id="6" name="Picture 5" descr="Text&#10;&#10;Description automatically generated">
            <a:extLst>
              <a:ext uri="{FF2B5EF4-FFF2-40B4-BE49-F238E27FC236}">
                <a16:creationId xmlns:a16="http://schemas.microsoft.com/office/drawing/2014/main" id="{DCAC4A27-3C6B-4D63-9F1C-D614BCEE4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91639"/>
            <a:ext cx="12192000" cy="4530225"/>
          </a:xfrm>
          <a:prstGeom prst="rect">
            <a:avLst/>
          </a:prstGeom>
        </p:spPr>
      </p:pic>
    </p:spTree>
    <p:extLst>
      <p:ext uri="{BB962C8B-B14F-4D97-AF65-F5344CB8AC3E}">
        <p14:creationId xmlns:p14="http://schemas.microsoft.com/office/powerpoint/2010/main" val="9002717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Model Selection</a:t>
            </a:r>
          </a:p>
        </p:txBody>
      </p:sp>
      <p:pic>
        <p:nvPicPr>
          <p:cNvPr id="4" name="Picture 3">
            <a:extLst>
              <a:ext uri="{FF2B5EF4-FFF2-40B4-BE49-F238E27FC236}">
                <a16:creationId xmlns:a16="http://schemas.microsoft.com/office/drawing/2014/main" id="{F4569488-15E7-449E-A2AE-682ABB7222A5}"/>
              </a:ext>
            </a:extLst>
          </p:cNvPr>
          <p:cNvPicPr>
            <a:picLocks noChangeAspect="1"/>
          </p:cNvPicPr>
          <p:nvPr/>
        </p:nvPicPr>
        <p:blipFill>
          <a:blip r:embed="rId3"/>
          <a:stretch>
            <a:fillRect/>
          </a:stretch>
        </p:blipFill>
        <p:spPr>
          <a:xfrm>
            <a:off x="0" y="1880260"/>
            <a:ext cx="12191999" cy="3816719"/>
          </a:xfrm>
          <a:prstGeom prst="rect">
            <a:avLst/>
          </a:prstGeom>
        </p:spPr>
      </p:pic>
    </p:spTree>
    <p:extLst>
      <p:ext uri="{BB962C8B-B14F-4D97-AF65-F5344CB8AC3E}">
        <p14:creationId xmlns:p14="http://schemas.microsoft.com/office/powerpoint/2010/main" val="594957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Model Selection – Comparing with Baseline</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29D7504E-A5F0-417E-AC35-C9EC80637345}"/>
              </a:ext>
            </a:extLst>
          </p:cNvPr>
          <p:cNvPicPr>
            <a:picLocks noChangeAspect="1"/>
          </p:cNvPicPr>
          <p:nvPr/>
        </p:nvPicPr>
        <p:blipFill>
          <a:blip r:embed="rId3"/>
          <a:stretch>
            <a:fillRect/>
          </a:stretch>
        </p:blipFill>
        <p:spPr>
          <a:xfrm>
            <a:off x="1764100" y="1832240"/>
            <a:ext cx="9457613" cy="1238497"/>
          </a:xfrm>
          <a:prstGeom prst="rect">
            <a:avLst/>
          </a:prstGeom>
        </p:spPr>
      </p:pic>
      <p:pic>
        <p:nvPicPr>
          <p:cNvPr id="13316" name="Picture 4">
            <a:extLst>
              <a:ext uri="{FF2B5EF4-FFF2-40B4-BE49-F238E27FC236}">
                <a16:creationId xmlns:a16="http://schemas.microsoft.com/office/drawing/2014/main" id="{305DA8DC-B541-4409-86D6-0433BE86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7837" y="3121281"/>
            <a:ext cx="8696325"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258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Hyperparameter Tuning</a:t>
            </a:r>
          </a:p>
        </p:txBody>
      </p:sp>
      <p:sp>
        <p:nvSpPr>
          <p:cNvPr id="7" name="Title 5">
            <a:extLst>
              <a:ext uri="{FF2B5EF4-FFF2-40B4-BE49-F238E27FC236}">
                <a16:creationId xmlns:a16="http://schemas.microsoft.com/office/drawing/2014/main" id="{DC9E945E-86B7-48AC-88E8-BEAA9B383970}"/>
              </a:ext>
            </a:extLst>
          </p:cNvPr>
          <p:cNvSpPr txBox="1">
            <a:spLocks/>
          </p:cNvSpPr>
          <p:nvPr/>
        </p:nvSpPr>
        <p:spPr>
          <a:xfrm>
            <a:off x="1764100" y="1691639"/>
            <a:ext cx="10585062" cy="50996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Earlier this year, sklearn 0.24 update came with HalvingGridSearchCV, a new way to do Hyperparameter Tuning. HalvingGridSearchCV works by giving every combination a small number of resources and see how well it fare, those who've did well will go through the next iteration. Online articles have shown that HalvingGridSearchCV is apparently 11 times faster than GridSearchCV. As such, I will be using this method to run Hyperparameter Tuning.</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Hyperparameters to be tuned:</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a:p>
            <a:pPr marL="285750" marR="0" lvl="0" indent="-28575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err="1">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n_estimators</a:t>
            </a:r>
            <a:r>
              <a:rPr kumimoji="0" lang="en-US"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 - how many trees we want in the model</a:t>
            </a:r>
          </a:p>
          <a:p>
            <a:pPr marL="285750" marR="0" lvl="0" indent="-28575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err="1">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max_depth</a:t>
            </a:r>
            <a:r>
              <a:rPr kumimoji="0" lang="en-US"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 - how large each tree should be, generally for gradient boosting we want to keep this Hyperparameter low</a:t>
            </a:r>
          </a:p>
          <a:p>
            <a:pPr marL="285750" marR="0" lvl="0" indent="-28575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err="1">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learning_rate</a:t>
            </a:r>
            <a:r>
              <a:rPr kumimoji="0" lang="en-US"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 - how fast should each tree learn, generally there is a trade off between learning rate and </a:t>
            </a:r>
            <a:r>
              <a:rPr kumimoji="0" lang="en-US" sz="1800" b="0" i="0" u="none" strike="noStrike" kern="1200" cap="none" spc="0" normalizeH="0" baseline="0" noProof="0" dirty="0" err="1">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n_estimators</a:t>
            </a:r>
            <a:endParaRPr kumimoji="0" lang="en-US"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a:p>
            <a:pPr marL="285750" marR="0" lvl="0" indent="-285750" algn="l" defTabSz="914400" rtl="0" eaLnBrk="1" fontAlgn="auto" latinLnBrk="0" hangingPunct="1">
              <a:lnSpc>
                <a:spcPct val="90000"/>
              </a:lnSpc>
              <a:spcBef>
                <a:spcPct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subsample - percentage of learners used for fitting, used to reduce variance (overfitting)</a:t>
            </a:r>
          </a:p>
        </p:txBody>
      </p:sp>
    </p:spTree>
    <p:extLst>
      <p:ext uri="{BB962C8B-B14F-4D97-AF65-F5344CB8AC3E}">
        <p14:creationId xmlns:p14="http://schemas.microsoft.com/office/powerpoint/2010/main" val="606039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Hyperparameter Tuning – HalvingGridSearchCV</a:t>
            </a:r>
          </a:p>
        </p:txBody>
      </p:sp>
      <p:pic>
        <p:nvPicPr>
          <p:cNvPr id="3" name="Picture 2" descr="Text&#10;&#10;Description automatically generated">
            <a:extLst>
              <a:ext uri="{FF2B5EF4-FFF2-40B4-BE49-F238E27FC236}">
                <a16:creationId xmlns:a16="http://schemas.microsoft.com/office/drawing/2014/main" id="{06425DA9-3D5B-4F3B-AB6B-524D85CBE5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5753" y="1388565"/>
            <a:ext cx="4864712" cy="5606002"/>
          </a:xfrm>
          <a:prstGeom prst="rect">
            <a:avLst/>
          </a:prstGeom>
        </p:spPr>
      </p:pic>
    </p:spTree>
    <p:extLst>
      <p:ext uri="{BB962C8B-B14F-4D97-AF65-F5344CB8AC3E}">
        <p14:creationId xmlns:p14="http://schemas.microsoft.com/office/powerpoint/2010/main" val="16953118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Hyperparameter Tuning – HalvingGridSearchCV</a:t>
            </a:r>
          </a:p>
        </p:txBody>
      </p:sp>
      <p:pic>
        <p:nvPicPr>
          <p:cNvPr id="3" name="Picture 2">
            <a:extLst>
              <a:ext uri="{FF2B5EF4-FFF2-40B4-BE49-F238E27FC236}">
                <a16:creationId xmlns:a16="http://schemas.microsoft.com/office/drawing/2014/main" id="{3D365E91-2C4B-4FB9-9E02-9094753D05B1}"/>
              </a:ext>
            </a:extLst>
          </p:cNvPr>
          <p:cNvPicPr>
            <a:picLocks noChangeAspect="1"/>
          </p:cNvPicPr>
          <p:nvPr/>
        </p:nvPicPr>
        <p:blipFill>
          <a:blip r:embed="rId2"/>
          <a:stretch>
            <a:fillRect/>
          </a:stretch>
        </p:blipFill>
        <p:spPr>
          <a:xfrm>
            <a:off x="1373629" y="2625055"/>
            <a:ext cx="9444742" cy="2327130"/>
          </a:xfrm>
          <a:prstGeom prst="rect">
            <a:avLst/>
          </a:prstGeom>
        </p:spPr>
      </p:pic>
    </p:spTree>
    <p:extLst>
      <p:ext uri="{BB962C8B-B14F-4D97-AF65-F5344CB8AC3E}">
        <p14:creationId xmlns:p14="http://schemas.microsoft.com/office/powerpoint/2010/main" val="33678772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Hyperparameter Tuning – Cross Validation</a:t>
            </a:r>
          </a:p>
        </p:txBody>
      </p:sp>
      <p:pic>
        <p:nvPicPr>
          <p:cNvPr id="3" name="Picture 2">
            <a:extLst>
              <a:ext uri="{FF2B5EF4-FFF2-40B4-BE49-F238E27FC236}">
                <a16:creationId xmlns:a16="http://schemas.microsoft.com/office/drawing/2014/main" id="{4CA3ABB0-80C0-4E64-BC77-66E7F75A1309}"/>
              </a:ext>
            </a:extLst>
          </p:cNvPr>
          <p:cNvPicPr>
            <a:picLocks noChangeAspect="1"/>
          </p:cNvPicPr>
          <p:nvPr/>
        </p:nvPicPr>
        <p:blipFill>
          <a:blip r:embed="rId2"/>
          <a:stretch>
            <a:fillRect/>
          </a:stretch>
        </p:blipFill>
        <p:spPr>
          <a:xfrm>
            <a:off x="501974" y="2171947"/>
            <a:ext cx="11188052" cy="3233347"/>
          </a:xfrm>
          <a:prstGeom prst="rect">
            <a:avLst/>
          </a:prstGeom>
        </p:spPr>
      </p:pic>
    </p:spTree>
    <p:extLst>
      <p:ext uri="{BB962C8B-B14F-4D97-AF65-F5344CB8AC3E}">
        <p14:creationId xmlns:p14="http://schemas.microsoft.com/office/powerpoint/2010/main" val="2579314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Data Profile</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1AF14108-9D6E-4942-98CF-546AF94FA46F}"/>
              </a:ext>
            </a:extLst>
          </p:cNvPr>
          <p:cNvPicPr>
            <a:picLocks noChangeAspect="1"/>
          </p:cNvPicPr>
          <p:nvPr/>
        </p:nvPicPr>
        <p:blipFill>
          <a:blip r:embed="rId3"/>
          <a:stretch>
            <a:fillRect/>
          </a:stretch>
        </p:blipFill>
        <p:spPr>
          <a:xfrm>
            <a:off x="485775" y="1774082"/>
            <a:ext cx="11220450" cy="4029075"/>
          </a:xfrm>
          <a:prstGeom prst="rect">
            <a:avLst/>
          </a:prstGeom>
        </p:spPr>
      </p:pic>
    </p:spTree>
    <p:extLst>
      <p:ext uri="{BB962C8B-B14F-4D97-AF65-F5344CB8AC3E}">
        <p14:creationId xmlns:p14="http://schemas.microsoft.com/office/powerpoint/2010/main" val="26061983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338" name="Picture 2">
            <a:extLst>
              <a:ext uri="{FF2B5EF4-FFF2-40B4-BE49-F238E27FC236}">
                <a16:creationId xmlns:a16="http://schemas.microsoft.com/office/drawing/2014/main" id="{677AAA16-251E-4D8D-84AD-1D25D4F5D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675"/>
            <a:ext cx="12192000" cy="679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396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362" name="Picture 2">
            <a:extLst>
              <a:ext uri="{FF2B5EF4-FFF2-40B4-BE49-F238E27FC236}">
                <a16:creationId xmlns:a16="http://schemas.microsoft.com/office/drawing/2014/main" id="{1CABF069-A221-4DDB-89E2-26FAB404B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561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Generating Predictions</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8D1728D7-067F-4B8A-9ECB-0E118FB1FAD1}"/>
              </a:ext>
            </a:extLst>
          </p:cNvPr>
          <p:cNvPicPr>
            <a:picLocks noChangeAspect="1"/>
          </p:cNvPicPr>
          <p:nvPr/>
        </p:nvPicPr>
        <p:blipFill>
          <a:blip r:embed="rId2"/>
          <a:stretch>
            <a:fillRect/>
          </a:stretch>
        </p:blipFill>
        <p:spPr>
          <a:xfrm>
            <a:off x="1148231" y="3009514"/>
            <a:ext cx="10299401" cy="1558212"/>
          </a:xfrm>
          <a:prstGeom prst="rect">
            <a:avLst/>
          </a:prstGeom>
        </p:spPr>
      </p:pic>
    </p:spTree>
    <p:extLst>
      <p:ext uri="{BB962C8B-B14F-4D97-AF65-F5344CB8AC3E}">
        <p14:creationId xmlns:p14="http://schemas.microsoft.com/office/powerpoint/2010/main" val="4118886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Prediction Error Plot</a:t>
            </a:r>
          </a:p>
        </p:txBody>
      </p:sp>
      <p:pic>
        <p:nvPicPr>
          <p:cNvPr id="16386" name="Picture 2">
            <a:extLst>
              <a:ext uri="{FF2B5EF4-FFF2-40B4-BE49-F238E27FC236}">
                <a16:creationId xmlns:a16="http://schemas.microsoft.com/office/drawing/2014/main" id="{C4235689-6934-42F4-8EB5-819604D5B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828"/>
            <a:ext cx="12192000" cy="696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6203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Residual Plot</a:t>
            </a:r>
          </a:p>
        </p:txBody>
      </p:sp>
      <p:pic>
        <p:nvPicPr>
          <p:cNvPr id="17410" name="Picture 2">
            <a:extLst>
              <a:ext uri="{FF2B5EF4-FFF2-40B4-BE49-F238E27FC236}">
                <a16:creationId xmlns:a16="http://schemas.microsoft.com/office/drawing/2014/main" id="{9B3EE15A-5B65-42B2-8C9C-113F9EA9D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1944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Feature Importance</a:t>
            </a:r>
          </a:p>
        </p:txBody>
      </p:sp>
      <p:pic>
        <p:nvPicPr>
          <p:cNvPr id="18434" name="Picture 2">
            <a:extLst>
              <a:ext uri="{FF2B5EF4-FFF2-40B4-BE49-F238E27FC236}">
                <a16:creationId xmlns:a16="http://schemas.microsoft.com/office/drawing/2014/main" id="{E6B80D3D-B094-4F09-8313-EE137724F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050" y="1691638"/>
            <a:ext cx="10306050" cy="516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275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kern="1200" dirty="0">
                <a:solidFill>
                  <a:schemeClr val="tx1"/>
                </a:solidFill>
                <a:latin typeface="Source Sans Pro" panose="020B0503030403020204" pitchFamily="34" charset="0"/>
                <a:ea typeface="Source Sans Pro" panose="020B0503030403020204" pitchFamily="34" charset="0"/>
              </a:rPr>
              <a:t>Conclusion</a:t>
            </a:r>
          </a:p>
        </p:txBody>
      </p:sp>
      <p:sp>
        <p:nvSpPr>
          <p:cNvPr id="9" name="Title 5">
            <a:extLst>
              <a:ext uri="{FF2B5EF4-FFF2-40B4-BE49-F238E27FC236}">
                <a16:creationId xmlns:a16="http://schemas.microsoft.com/office/drawing/2014/main" id="{22C7E518-4037-48FF-B0A6-19D61D62AC3D}"/>
              </a:ext>
            </a:extLst>
          </p:cNvPr>
          <p:cNvSpPr txBox="1">
            <a:spLocks/>
          </p:cNvSpPr>
          <p:nvPr/>
        </p:nvSpPr>
        <p:spPr>
          <a:xfrm>
            <a:off x="1764100" y="1825066"/>
            <a:ext cx="10427899" cy="503293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In conclusion, I would say the model fair well, with 112580 RMSE and 90.2% R-Squared. Seeing Lat, sqft_living15 and bathrooms are the most important features, it shows that location, house sizes and amenities do come into consideration when evaluating the price of the house. </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000" dirty="0">
              <a:solidFill>
                <a:prstClr val="black"/>
              </a:solidFill>
              <a:latin typeface="Source Sans Pro SemiBold" panose="020B0603030403020204" pitchFamily="34" charset="0"/>
              <a:ea typeface="Source Sans Pro SemiBold" panose="020B0603030403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rPr>
              <a:t>One thing I would like to improve is implementing Geospatial Mapping using Geopandas to properly represent geographical coordinates.</a:t>
            </a:r>
            <a:endParaRPr kumimoji="0" lang="en-SG" sz="2000" b="0" i="0" u="none" strike="noStrike" kern="1200" cap="none" spc="0" normalizeH="0" baseline="0" noProof="0" dirty="0">
              <a:ln>
                <a:noFill/>
              </a:ln>
              <a:solidFill>
                <a:prstClr val="black"/>
              </a:solidFill>
              <a:effectLst/>
              <a:uLnTx/>
              <a:uFillTx/>
              <a:latin typeface="Source Sans Pro SemiBold" panose="020B0603030403020204" pitchFamily="34" charset="0"/>
              <a:ea typeface="Source Sans Pro SemiBold" panose="020B0603030403020204" pitchFamily="34" charset="0"/>
              <a:cs typeface="+mj-cs"/>
            </a:endParaRPr>
          </a:p>
        </p:txBody>
      </p:sp>
    </p:spTree>
    <p:extLst>
      <p:ext uri="{BB962C8B-B14F-4D97-AF65-F5344CB8AC3E}">
        <p14:creationId xmlns:p14="http://schemas.microsoft.com/office/powerpoint/2010/main" val="13038557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Warnings</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0" y="1825067"/>
            <a:ext cx="10427899" cy="50329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sz="1800" b="1" dirty="0">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5CC390E4-84F6-4AAB-A5EB-C015E2373DC8}"/>
              </a:ext>
            </a:extLst>
          </p:cNvPr>
          <p:cNvPicPr>
            <a:picLocks noChangeAspect="1"/>
          </p:cNvPicPr>
          <p:nvPr/>
        </p:nvPicPr>
        <p:blipFill>
          <a:blip r:embed="rId3"/>
          <a:stretch>
            <a:fillRect/>
          </a:stretch>
        </p:blipFill>
        <p:spPr>
          <a:xfrm>
            <a:off x="6605865" y="1958491"/>
            <a:ext cx="5351632" cy="3561697"/>
          </a:xfrm>
          <a:prstGeom prst="rect">
            <a:avLst/>
          </a:prstGeom>
        </p:spPr>
      </p:pic>
      <p:sp>
        <p:nvSpPr>
          <p:cNvPr id="9" name="Title 5">
            <a:extLst>
              <a:ext uri="{FF2B5EF4-FFF2-40B4-BE49-F238E27FC236}">
                <a16:creationId xmlns:a16="http://schemas.microsoft.com/office/drawing/2014/main" id="{7C397B78-65AB-4040-89D6-4E15E4A73E00}"/>
              </a:ext>
            </a:extLst>
          </p:cNvPr>
          <p:cNvSpPr txBox="1">
            <a:spLocks/>
          </p:cNvSpPr>
          <p:nvPr/>
        </p:nvSpPr>
        <p:spPr>
          <a:xfrm>
            <a:off x="1367877" y="1958492"/>
            <a:ext cx="5237988" cy="48995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dirty="0">
                <a:latin typeface="Source Sans Pro" panose="020B0503030403020204" pitchFamily="34" charset="0"/>
                <a:ea typeface="Source Sans Pro" panose="020B0503030403020204" pitchFamily="34" charset="0"/>
              </a:rPr>
              <a:t>Profile Reports shows </a:t>
            </a:r>
            <a:r>
              <a:rPr lang="en-SG" sz="2400" b="1" dirty="0">
                <a:latin typeface="Source Sans Pro" panose="020B0503030403020204" pitchFamily="34" charset="0"/>
                <a:ea typeface="Source Sans Pro" panose="020B0503030403020204" pitchFamily="34" charset="0"/>
              </a:rPr>
              <a:t>47 Warnings</a:t>
            </a:r>
          </a:p>
          <a:p>
            <a:endParaRPr lang="en-SG" sz="2400" b="1" dirty="0">
              <a:latin typeface="Source Sans Pro" panose="020B0503030403020204" pitchFamily="34" charset="0"/>
              <a:ea typeface="Source Sans Pro" panose="020B0503030403020204" pitchFamily="34" charset="0"/>
            </a:endParaRPr>
          </a:p>
          <a:p>
            <a:r>
              <a:rPr lang="en-SG" sz="2400" b="1" dirty="0">
                <a:latin typeface="Source Sans Pro" panose="020B0503030403020204" pitchFamily="34" charset="0"/>
                <a:ea typeface="Source Sans Pro" panose="020B0503030403020204" pitchFamily="34" charset="0"/>
              </a:rPr>
              <a:t>Key points:</a:t>
            </a:r>
            <a:endParaRPr lang="en-SG" sz="1800" dirty="0">
              <a:latin typeface="Source Sans Pro" panose="020B0503030403020204" pitchFamily="34" charset="0"/>
              <a:ea typeface="Source Sans Pro" panose="020B0503030403020204" pitchFamily="34" charset="0"/>
            </a:endParaRPr>
          </a:p>
          <a:p>
            <a:pPr marL="342900" indent="-342900">
              <a:buFont typeface="Wingdings" panose="05000000000000000000" pitchFamily="2" charset="2"/>
              <a:buChar char="§"/>
            </a:pPr>
            <a:r>
              <a:rPr lang="en-SG" sz="1900" dirty="0">
                <a:latin typeface="Source Sans Pro" panose="020B0503030403020204" pitchFamily="34" charset="0"/>
                <a:ea typeface="Source Sans Pro" panose="020B0503030403020204" pitchFamily="34" charset="0"/>
              </a:rPr>
              <a:t>All of the columns are categorical data</a:t>
            </a:r>
          </a:p>
          <a:p>
            <a:r>
              <a:rPr lang="en-SG" sz="1900" dirty="0">
                <a:latin typeface="Source Sans Pro" panose="020B0503030403020204" pitchFamily="34" charset="0"/>
                <a:ea typeface="Source Sans Pro" panose="020B0503030403020204" pitchFamily="34" charset="0"/>
              </a:rPr>
              <a:t>	- requires encoding</a:t>
            </a:r>
          </a:p>
          <a:p>
            <a:endParaRPr lang="en-SG" sz="1900" dirty="0">
              <a:latin typeface="Source Sans Pro" panose="020B0503030403020204" pitchFamily="34" charset="0"/>
              <a:ea typeface="Source Sans Pro" panose="020B0503030403020204" pitchFamily="34" charset="0"/>
            </a:endParaRPr>
          </a:p>
          <a:p>
            <a:pPr marL="342900" indent="-342900">
              <a:buFont typeface="Wingdings" panose="05000000000000000000" pitchFamily="2" charset="2"/>
              <a:buChar char="§"/>
            </a:pPr>
            <a:r>
              <a:rPr lang="en-SG" sz="1900" dirty="0">
                <a:latin typeface="Source Sans Pro" panose="020B0503030403020204" pitchFamily="34" charset="0"/>
                <a:ea typeface="Source Sans Pro" panose="020B0503030403020204" pitchFamily="34" charset="0"/>
              </a:rPr>
              <a:t>“veil-type” contains only one class</a:t>
            </a:r>
          </a:p>
          <a:p>
            <a:r>
              <a:rPr lang="en-SG" sz="1900" dirty="0">
                <a:latin typeface="Source Sans Pro" panose="020B0503030403020204" pitchFamily="34" charset="0"/>
                <a:ea typeface="Source Sans Pro" panose="020B0503030403020204" pitchFamily="34" charset="0"/>
              </a:rPr>
              <a:t>	- drop column since there is no variance</a:t>
            </a:r>
          </a:p>
          <a:p>
            <a:endParaRPr lang="en-SG" sz="1900" dirty="0">
              <a:latin typeface="Source Sans Pro" panose="020B0503030403020204" pitchFamily="34" charset="0"/>
              <a:ea typeface="Source Sans Pro" panose="020B0503030403020204" pitchFamily="34" charset="0"/>
            </a:endParaRPr>
          </a:p>
          <a:p>
            <a:pPr marL="800100" lvl="1" indent="-342900">
              <a:buFont typeface="Arial" panose="020B0604020202020204" pitchFamily="34" charset="0"/>
              <a:buChar char="•"/>
            </a:pPr>
            <a:endParaRPr lang="en-SG" sz="100" dirty="0">
              <a:latin typeface="Source Sans Pro" panose="020B0503030403020204" pitchFamily="34" charset="0"/>
              <a:ea typeface="Source Sans Pro" panose="020B0503030403020204" pitchFamily="34" charset="0"/>
            </a:endParaRPr>
          </a:p>
          <a:p>
            <a:pPr marL="342900" indent="-342900">
              <a:buFont typeface="Wingdings" panose="05000000000000000000" pitchFamily="2" charset="2"/>
              <a:buChar char="§"/>
            </a:pPr>
            <a:r>
              <a:rPr lang="en-SG" sz="1900" dirty="0">
                <a:latin typeface="Source Sans Pro" panose="020B0503030403020204" pitchFamily="34" charset="0"/>
                <a:ea typeface="Source Sans Pro" panose="020B0503030403020204" pitchFamily="34" charset="0"/>
              </a:rPr>
              <a:t>“stalk-root” has 30.5% missing data</a:t>
            </a:r>
          </a:p>
          <a:p>
            <a:r>
              <a:rPr lang="en-SG" sz="1900" dirty="0">
                <a:latin typeface="Source Sans Pro" panose="020B0503030403020204" pitchFamily="34" charset="0"/>
                <a:ea typeface="Source Sans Pro" panose="020B0503030403020204" pitchFamily="34" charset="0"/>
              </a:rPr>
              <a:t>	- either impute or drop the entire column</a:t>
            </a:r>
          </a:p>
          <a:p>
            <a:endParaRPr lang="en-SG" sz="1900" dirty="0">
              <a:latin typeface="Source Sans Pro" panose="020B0503030403020204" pitchFamily="34" charset="0"/>
              <a:ea typeface="Source Sans Pro" panose="020B0503030403020204" pitchFamily="34" charset="0"/>
            </a:endParaRPr>
          </a:p>
          <a:p>
            <a:pPr marL="342900" indent="-342900">
              <a:buFont typeface="Wingdings" panose="05000000000000000000" pitchFamily="2" charset="2"/>
              <a:buChar char="§"/>
            </a:pPr>
            <a:r>
              <a:rPr lang="en-SG" sz="1900" dirty="0">
                <a:latin typeface="Source Sans Pro" panose="020B0503030403020204" pitchFamily="34" charset="0"/>
                <a:ea typeface="Source Sans Pro" panose="020B0503030403020204" pitchFamily="34" charset="0"/>
              </a:rPr>
              <a:t>high correlation between features</a:t>
            </a:r>
          </a:p>
          <a:p>
            <a:pPr marL="800100" lvl="1" indent="-342900">
              <a:buFont typeface="Arial" panose="020B0604020202020204" pitchFamily="34" charset="0"/>
              <a:buChar char="•"/>
            </a:pPr>
            <a:endParaRPr lang="en-SG" sz="100" dirty="0">
              <a:latin typeface="Source Sans Pro" panose="020B0503030403020204" pitchFamily="34" charset="0"/>
              <a:ea typeface="Source Sans Pro" panose="020B0503030403020204" pitchFamily="34" charset="0"/>
            </a:endParaRPr>
          </a:p>
          <a:p>
            <a:r>
              <a:rPr lang="en-SG" sz="1900" dirty="0">
                <a:latin typeface="Source Sans Pro" panose="020B0503030403020204" pitchFamily="34" charset="0"/>
                <a:ea typeface="Source Sans Pro" panose="020B0503030403020204" pitchFamily="34" charset="0"/>
              </a:rPr>
              <a:t>	- have to check for multicollinearity</a:t>
            </a:r>
          </a:p>
          <a:p>
            <a:pPr marL="800100" lvl="1" indent="-342900">
              <a:buFont typeface="Arial" panose="020B0604020202020204" pitchFamily="34" charset="0"/>
              <a:buChar char="•"/>
            </a:pPr>
            <a:endParaRPr lang="en-SG" sz="100" dirty="0">
              <a:latin typeface="Source Sans Pro" panose="020B0503030403020204" pitchFamily="34" charset="0"/>
              <a:ea typeface="Source Sans Pro" panose="020B0503030403020204" pitchFamily="34" charset="0"/>
            </a:endParaRPr>
          </a:p>
          <a:p>
            <a:pPr marL="457200" indent="-457200">
              <a:buFont typeface="+mj-lt"/>
              <a:buAutoNum type="arabicPeriod"/>
            </a:pPr>
            <a:endParaRPr lang="en-SG" sz="1900" dirty="0">
              <a:latin typeface="Source Sans Pro" panose="020B0503030403020204" pitchFamily="34" charset="0"/>
              <a:ea typeface="Source Sans Pro" panose="020B0503030403020204" pitchFamily="34" charset="0"/>
            </a:endParaRPr>
          </a:p>
          <a:p>
            <a:pPr marL="800100" lvl="1" indent="-342900">
              <a:buFont typeface="+mj-lt"/>
              <a:buAutoNum type="arabicPeriod"/>
            </a:pPr>
            <a:endParaRPr lang="en-SG" sz="100" dirty="0">
              <a:latin typeface="Source Sans Pro" panose="020B0503030403020204" pitchFamily="34" charset="0"/>
              <a:ea typeface="Source Sans Pro" panose="020B0503030403020204" pitchFamily="34" charset="0"/>
            </a:endParaRPr>
          </a:p>
          <a:p>
            <a:pPr marL="800100" lvl="1" indent="-342900">
              <a:buFont typeface="Arial" panose="020B0604020202020204" pitchFamily="34" charset="0"/>
              <a:buChar char="•"/>
            </a:pPr>
            <a:endParaRPr lang="en-SG" sz="1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7122553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Cramer's V – Multicollinearity Feature Selection</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10427899" cy="496621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sz="1800" b="1" dirty="0">
              <a:latin typeface="Source Sans Pro" panose="020B0503030403020204" pitchFamily="34" charset="0"/>
              <a:ea typeface="Source Sans Pro" panose="020B0503030403020204" pitchFamily="34" charset="0"/>
            </a:endParaRPr>
          </a:p>
        </p:txBody>
      </p:sp>
      <p:pic>
        <p:nvPicPr>
          <p:cNvPr id="1026" name="Picture 2">
            <a:extLst>
              <a:ext uri="{FF2B5EF4-FFF2-40B4-BE49-F238E27FC236}">
                <a16:creationId xmlns:a16="http://schemas.microsoft.com/office/drawing/2014/main" id="{D247C3BF-4AEB-4C6E-B958-B531113A0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100" y="1886859"/>
            <a:ext cx="8680764" cy="4775922"/>
          </a:xfrm>
          <a:prstGeom prst="rect">
            <a:avLst/>
          </a:prstGeom>
          <a:noFill/>
          <a:extLst>
            <a:ext uri="{909E8E84-426E-40DD-AFC4-6F175D3DCCD1}">
              <a14:hiddenFill xmlns:a14="http://schemas.microsoft.com/office/drawing/2010/main">
                <a:solidFill>
                  <a:srgbClr val="FFFFFF"/>
                </a:solidFill>
              </a14:hiddenFill>
            </a:ext>
          </a:extLst>
        </p:spPr>
      </p:pic>
      <p:sp>
        <p:nvSpPr>
          <p:cNvPr id="4" name="Circle: Hollow 3">
            <a:extLst>
              <a:ext uri="{FF2B5EF4-FFF2-40B4-BE49-F238E27FC236}">
                <a16:creationId xmlns:a16="http://schemas.microsoft.com/office/drawing/2014/main" id="{8B315642-0587-4511-9477-9DF11F44540F}"/>
              </a:ext>
            </a:extLst>
          </p:cNvPr>
          <p:cNvSpPr/>
          <p:nvPr/>
        </p:nvSpPr>
        <p:spPr>
          <a:xfrm>
            <a:off x="3796496" y="3711648"/>
            <a:ext cx="1238491" cy="2241790"/>
          </a:xfrm>
          <a:prstGeom prst="donut">
            <a:avLst/>
          </a:prstGeom>
          <a:solidFill>
            <a:srgbClr val="FF0000">
              <a:alpha val="80000"/>
            </a:srgbClr>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1" name="Circle: Hollow 10">
            <a:extLst>
              <a:ext uri="{FF2B5EF4-FFF2-40B4-BE49-F238E27FC236}">
                <a16:creationId xmlns:a16="http://schemas.microsoft.com/office/drawing/2014/main" id="{53017F9A-91A6-4DFC-B7DE-345456294E7B}"/>
              </a:ext>
            </a:extLst>
          </p:cNvPr>
          <p:cNvSpPr/>
          <p:nvPr/>
        </p:nvSpPr>
        <p:spPr>
          <a:xfrm rot="16200000">
            <a:off x="6757689" y="1828984"/>
            <a:ext cx="1238491" cy="2241790"/>
          </a:xfrm>
          <a:prstGeom prst="donut">
            <a:avLst/>
          </a:prstGeom>
          <a:solidFill>
            <a:srgbClr val="FF0000">
              <a:alpha val="80000"/>
            </a:srgbClr>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41185114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ppt_x"/>
                                          </p:val>
                                        </p:tav>
                                        <p:tav tm="100000">
                                          <p:val>
                                            <p:strVal val="#ppt_x"/>
                                          </p:val>
                                        </p:tav>
                                      </p:tavLst>
                                    </p:anim>
                                    <p:anim calcmode="lin" valueType="num">
                                      <p:cBhvr additive="base">
                                        <p:cTn id="8" dur="2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00" fill="hold"/>
                                        <p:tgtEl>
                                          <p:spTgt spid="11"/>
                                        </p:tgtEl>
                                        <p:attrNameLst>
                                          <p:attrName>ppt_x</p:attrName>
                                        </p:attrNameLst>
                                      </p:cBhvr>
                                      <p:tavLst>
                                        <p:tav tm="0">
                                          <p:val>
                                            <p:strVal val="#ppt_x"/>
                                          </p:val>
                                        </p:tav>
                                        <p:tav tm="100000">
                                          <p:val>
                                            <p:strVal val="#ppt_x"/>
                                          </p:val>
                                        </p:tav>
                                      </p:tavLst>
                                    </p:anim>
                                    <p:anim calcmode="lin" valueType="num">
                                      <p:cBhvr additive="base">
                                        <p:cTn id="12" dur="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5">
            <a:extLst>
              <a:ext uri="{FF2B5EF4-FFF2-40B4-BE49-F238E27FC236}">
                <a16:creationId xmlns:a16="http://schemas.microsoft.com/office/drawing/2014/main" id="{AB1926CB-B3DE-40BA-B012-B0A2C8E48573}"/>
              </a:ext>
            </a:extLst>
          </p:cNvPr>
          <p:cNvSpPr>
            <a:spLocks noGrp="1"/>
          </p:cNvSpPr>
          <p:nvPr>
            <p:ph type="title"/>
          </p:nvPr>
        </p:nvSpPr>
        <p:spPr>
          <a:xfrm>
            <a:off x="1764100" y="0"/>
            <a:ext cx="9683532" cy="1691639"/>
          </a:xfrm>
        </p:spPr>
        <p:txBody>
          <a:bodyPr vert="horz" lIns="91440" tIns="45720" rIns="91440" bIns="45720" rtlCol="0" anchor="b">
            <a:noAutofit/>
          </a:bodyPr>
          <a:lstStyle/>
          <a:p>
            <a:r>
              <a:rPr lang="en-US" sz="5400" b="1" dirty="0">
                <a:latin typeface="Source Sans Pro" panose="020B0503030403020204" pitchFamily="34" charset="0"/>
                <a:ea typeface="Source Sans Pro" panose="020B0503030403020204" pitchFamily="34" charset="0"/>
              </a:rPr>
              <a:t>Cramer's V – Multicollinearity Feature Selection</a:t>
            </a:r>
            <a:endParaRPr lang="en-US" sz="5400" b="1" kern="1200" dirty="0">
              <a:solidFill>
                <a:schemeClr val="tx1"/>
              </a:solidFill>
              <a:latin typeface="Source Sans Pro" panose="020B0503030403020204" pitchFamily="34" charset="0"/>
              <a:ea typeface="Source Sans Pro" panose="020B0503030403020204" pitchFamily="34" charset="0"/>
            </a:endParaRPr>
          </a:p>
        </p:txBody>
      </p:sp>
      <p:sp>
        <p:nvSpPr>
          <p:cNvPr id="7" name="Title 5">
            <a:extLst>
              <a:ext uri="{FF2B5EF4-FFF2-40B4-BE49-F238E27FC236}">
                <a16:creationId xmlns:a16="http://schemas.microsoft.com/office/drawing/2014/main" id="{38CE21BF-3672-4844-BE3E-DFB756AFC9B6}"/>
              </a:ext>
            </a:extLst>
          </p:cNvPr>
          <p:cNvSpPr txBox="1">
            <a:spLocks/>
          </p:cNvSpPr>
          <p:nvPr/>
        </p:nvSpPr>
        <p:spPr>
          <a:xfrm>
            <a:off x="1764101" y="1825066"/>
            <a:ext cx="10427899" cy="496621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sz="1800" b="1" dirty="0">
              <a:latin typeface="Source Sans Pro" panose="020B0503030403020204" pitchFamily="34" charset="0"/>
              <a:ea typeface="Source Sans Pro" panose="020B0503030403020204" pitchFamily="34" charset="0"/>
            </a:endParaRPr>
          </a:p>
        </p:txBody>
      </p:sp>
      <p:pic>
        <p:nvPicPr>
          <p:cNvPr id="5" name="Picture 4">
            <a:extLst>
              <a:ext uri="{FF2B5EF4-FFF2-40B4-BE49-F238E27FC236}">
                <a16:creationId xmlns:a16="http://schemas.microsoft.com/office/drawing/2014/main" id="{3A7D5012-52B8-46C2-A10E-A1F9E87E2505}"/>
              </a:ext>
            </a:extLst>
          </p:cNvPr>
          <p:cNvPicPr>
            <a:picLocks noChangeAspect="1"/>
          </p:cNvPicPr>
          <p:nvPr/>
        </p:nvPicPr>
        <p:blipFill>
          <a:blip r:embed="rId3"/>
          <a:stretch>
            <a:fillRect/>
          </a:stretch>
        </p:blipFill>
        <p:spPr>
          <a:xfrm>
            <a:off x="6605866" y="2119193"/>
            <a:ext cx="5300719" cy="2619613"/>
          </a:xfrm>
          <a:prstGeom prst="rect">
            <a:avLst/>
          </a:prstGeom>
        </p:spPr>
      </p:pic>
      <p:sp>
        <p:nvSpPr>
          <p:cNvPr id="13" name="Title 5">
            <a:extLst>
              <a:ext uri="{FF2B5EF4-FFF2-40B4-BE49-F238E27FC236}">
                <a16:creationId xmlns:a16="http://schemas.microsoft.com/office/drawing/2014/main" id="{D23EDA43-DF81-4BB9-AAD5-7481DA08C138}"/>
              </a:ext>
            </a:extLst>
          </p:cNvPr>
          <p:cNvSpPr txBox="1">
            <a:spLocks/>
          </p:cNvSpPr>
          <p:nvPr/>
        </p:nvSpPr>
        <p:spPr>
          <a:xfrm>
            <a:off x="1764101" y="1825067"/>
            <a:ext cx="4841766" cy="50329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1800" b="1" u="sng" dirty="0">
                <a:latin typeface="Source Sans Pro" panose="020B0503030403020204" pitchFamily="34" charset="0"/>
                <a:ea typeface="Source Sans Pro" panose="020B0503030403020204" pitchFamily="34" charset="0"/>
              </a:rPr>
              <a:t>Key Points to take down:</a:t>
            </a:r>
          </a:p>
          <a:p>
            <a:pPr marL="285750" indent="-285750">
              <a:lnSpc>
                <a:spcPct val="100000"/>
              </a:lnSpc>
              <a:buFont typeface="Wingdings" panose="05000000000000000000" pitchFamily="2" charset="2"/>
              <a:buChar char="§"/>
            </a:pPr>
            <a:r>
              <a:rPr lang="en-SG" sz="1800" b="1" dirty="0">
                <a:latin typeface="Source Sans Pro" panose="020B0503030403020204" pitchFamily="34" charset="0"/>
                <a:ea typeface="Source Sans Pro" panose="020B0503030403020204" pitchFamily="34" charset="0"/>
              </a:rPr>
              <a:t>“gill-attachment” </a:t>
            </a:r>
            <a:r>
              <a:rPr lang="en-SG" sz="1800" dirty="0">
                <a:latin typeface="Source Sans Pro" panose="020B0503030403020204" pitchFamily="34" charset="0"/>
                <a:ea typeface="Source Sans Pro" panose="020B0503030403020204" pitchFamily="34" charset="0"/>
              </a:rPr>
              <a:t>has very high correlation with other attributes, where V &gt; 0.9</a:t>
            </a:r>
          </a:p>
          <a:p>
            <a:pPr marL="285750" indent="-285750">
              <a:lnSpc>
                <a:spcPct val="100000"/>
              </a:lnSpc>
              <a:buFont typeface="Wingdings" panose="05000000000000000000" pitchFamily="2" charset="2"/>
              <a:buChar char="§"/>
            </a:pPr>
            <a:r>
              <a:rPr lang="en-SG" sz="1800" dirty="0">
                <a:latin typeface="Source Sans Pro" panose="020B0503030403020204" pitchFamily="34" charset="0"/>
                <a:ea typeface="Source Sans Pro" panose="020B0503030403020204" pitchFamily="34" charset="0"/>
              </a:rPr>
              <a:t>these attributes are color-related attributes</a:t>
            </a:r>
          </a:p>
          <a:p>
            <a:pPr>
              <a:lnSpc>
                <a:spcPct val="100000"/>
              </a:lnSpc>
            </a:pPr>
            <a:r>
              <a:rPr lang="en-SG" sz="1800" dirty="0">
                <a:latin typeface="Source Sans Pro" panose="020B0503030403020204" pitchFamily="34" charset="0"/>
                <a:ea typeface="Source Sans Pro" panose="020B0503030403020204" pitchFamily="34" charset="0"/>
              </a:rPr>
              <a:t> </a:t>
            </a:r>
          </a:p>
          <a:p>
            <a:pPr>
              <a:lnSpc>
                <a:spcPct val="100000"/>
              </a:lnSpc>
            </a:pPr>
            <a:r>
              <a:rPr lang="en-SG" sz="1800" b="1" u="sng" dirty="0">
                <a:latin typeface="Source Sans Pro" panose="020B0503030403020204" pitchFamily="34" charset="0"/>
                <a:ea typeface="Source Sans Pro" panose="020B0503030403020204" pitchFamily="34" charset="0"/>
              </a:rPr>
              <a:t>Action Plan</a:t>
            </a:r>
          </a:p>
          <a:p>
            <a:pPr marL="285750" indent="-285750">
              <a:lnSpc>
                <a:spcPct val="100000"/>
              </a:lnSpc>
              <a:buFont typeface="Wingdings" panose="05000000000000000000" pitchFamily="2" charset="2"/>
              <a:buChar char="§"/>
            </a:pPr>
            <a:r>
              <a:rPr lang="en-SG" sz="1800" dirty="0">
                <a:latin typeface="Source Sans Pro" panose="020B0503030403020204" pitchFamily="34" charset="0"/>
                <a:ea typeface="Source Sans Pro" panose="020B0503030403020204" pitchFamily="34" charset="0"/>
              </a:rPr>
              <a:t>drop column as it might reduce statistical significance on other attributes</a:t>
            </a:r>
          </a:p>
          <a:p>
            <a:pPr marL="285750" indent="-285750">
              <a:buFont typeface="Wingdings" panose="05000000000000000000" pitchFamily="2" charset="2"/>
              <a:buChar char="q"/>
            </a:pPr>
            <a:endParaRPr lang="en-SG" sz="18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4646665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1950</TotalTime>
  <Words>3074</Words>
  <Application>Microsoft Office PowerPoint</Application>
  <PresentationFormat>Widescreen</PresentationFormat>
  <Paragraphs>301</Paragraphs>
  <Slides>66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Calibri Light</vt:lpstr>
      <vt:lpstr>Consolas</vt:lpstr>
      <vt:lpstr>Source Sans Pro</vt:lpstr>
      <vt:lpstr>Source Sans Pro SemiBold</vt:lpstr>
      <vt:lpstr>Wingdings</vt:lpstr>
      <vt:lpstr>Office Theme</vt:lpstr>
      <vt:lpstr>AIML CA1</vt:lpstr>
      <vt:lpstr>Part A: Mushroom Classification</vt:lpstr>
      <vt:lpstr>The Data</vt:lpstr>
      <vt:lpstr>Attribute Information</vt:lpstr>
      <vt:lpstr>Exploratory Data Analysis</vt:lpstr>
      <vt:lpstr>Data Profile</vt:lpstr>
      <vt:lpstr>Warnings</vt:lpstr>
      <vt:lpstr>Cramer's V – Multicollinearity Feature Selection</vt:lpstr>
      <vt:lpstr>Cramer's V – Multicollinearity Feature Selection</vt:lpstr>
      <vt:lpstr>Theil’s U – Univariate Feature Selection</vt:lpstr>
      <vt:lpstr>Theil’s U – Univariate Feature Selection</vt:lpstr>
      <vt:lpstr>Displaying Features</vt:lpstr>
      <vt:lpstr>Feature Engineering / Preprocessing</vt:lpstr>
      <vt:lpstr>Features and Target variable</vt:lpstr>
      <vt:lpstr>Data Partition</vt:lpstr>
      <vt:lpstr>Data Partition</vt:lpstr>
      <vt:lpstr>Imputation</vt:lpstr>
      <vt:lpstr>One Hot Encoding</vt:lpstr>
      <vt:lpstr>Label Encoder</vt:lpstr>
      <vt:lpstr>Model Selection</vt:lpstr>
      <vt:lpstr>Model Selection</vt:lpstr>
      <vt:lpstr>Model Selection</vt:lpstr>
      <vt:lpstr>Comparing to Baseline – Confusion Matrix</vt:lpstr>
      <vt:lpstr>Comparing to Baseline – Learning Curve</vt:lpstr>
      <vt:lpstr>Hyperparameter Tuning</vt:lpstr>
      <vt:lpstr>Hyperparameter Tuning</vt:lpstr>
      <vt:lpstr>PowerPoint Presentation</vt:lpstr>
      <vt:lpstr>Model Evaluation</vt:lpstr>
      <vt:lpstr>Model Evaluation – Learning Curve</vt:lpstr>
      <vt:lpstr>Model Evaluation</vt:lpstr>
      <vt:lpstr>PowerPoint Presentation</vt:lpstr>
      <vt:lpstr>Model Evaluation – Feature Importance</vt:lpstr>
      <vt:lpstr>Forenote</vt:lpstr>
      <vt:lpstr>Part B: Kings County House Price Prediction</vt:lpstr>
      <vt:lpstr>The Data</vt:lpstr>
      <vt:lpstr>Exploratory Data Analysis</vt:lpstr>
      <vt:lpstr>Data Profile</vt:lpstr>
      <vt:lpstr>Warnings</vt:lpstr>
      <vt:lpstr>Analysis on Target Variable</vt:lpstr>
      <vt:lpstr>Analysis on Attributes</vt:lpstr>
      <vt:lpstr>PowerPoint Presentation</vt:lpstr>
      <vt:lpstr>PowerPoint Presentation</vt:lpstr>
      <vt:lpstr>Feature Selection – Pearson Correlation Matrix</vt:lpstr>
      <vt:lpstr>Feature Selection – Multicollinearity</vt:lpstr>
      <vt:lpstr>Feature Selection – Weak Correlation with price</vt:lpstr>
      <vt:lpstr>Feature Engineering / Preprocessing</vt:lpstr>
      <vt:lpstr>House Age</vt:lpstr>
      <vt:lpstr>Data Partition</vt:lpstr>
      <vt:lpstr>Data Partition</vt:lpstr>
      <vt:lpstr>Log Transformation</vt:lpstr>
      <vt:lpstr>Normalization – Min Max Scaling</vt:lpstr>
      <vt:lpstr>Target Transformation</vt:lpstr>
      <vt:lpstr>Model Selection</vt:lpstr>
      <vt:lpstr>Model Selection</vt:lpstr>
      <vt:lpstr>Model Selection – Comparing with Baseline</vt:lpstr>
      <vt:lpstr>Hyperparameter Tuning</vt:lpstr>
      <vt:lpstr>Hyperparameter Tuning – HalvingGridSearchCV</vt:lpstr>
      <vt:lpstr>Hyperparameter Tuning – HalvingGridSearchCV</vt:lpstr>
      <vt:lpstr>Hyperparameter Tuning – Cross Validation</vt:lpstr>
      <vt:lpstr>PowerPoint Presentation</vt:lpstr>
      <vt:lpstr>PowerPoint Presentation</vt:lpstr>
      <vt:lpstr>Generating Predictions</vt:lpstr>
      <vt:lpstr>Prediction Error Plot</vt:lpstr>
      <vt:lpstr>Residual Plot</vt:lpstr>
      <vt:lpstr>Feature Importance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Exploratory Data Analysis on Patient Admissions</dc:title>
  <dc:creator>TAN YU HOE</dc:creator>
  <cp:lastModifiedBy>TAN YU HOE</cp:lastModifiedBy>
  <cp:revision>118</cp:revision>
  <dcterms:created xsi:type="dcterms:W3CDTF">2020-12-29T17:48:28Z</dcterms:created>
  <dcterms:modified xsi:type="dcterms:W3CDTF">2021-06-04T11:16:19Z</dcterms:modified>
</cp:coreProperties>
</file>